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77" r:id="rId3"/>
    <p:sldId id="278" r:id="rId4"/>
    <p:sldId id="279" r:id="rId5"/>
    <p:sldId id="280" r:id="rId6"/>
    <p:sldId id="257" r:id="rId7"/>
    <p:sldId id="258" r:id="rId8"/>
    <p:sldId id="259" r:id="rId9"/>
    <p:sldId id="281" r:id="rId10"/>
    <p:sldId id="260" r:id="rId11"/>
    <p:sldId id="261" r:id="rId12"/>
    <p:sldId id="262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67" r:id="rId21"/>
    <p:sldId id="268" r:id="rId22"/>
    <p:sldId id="282" r:id="rId23"/>
    <p:sldId id="283" r:id="rId24"/>
    <p:sldId id="270" r:id="rId25"/>
    <p:sldId id="271" r:id="rId26"/>
    <p:sldId id="272" r:id="rId27"/>
    <p:sldId id="286" r:id="rId28"/>
    <p:sldId id="287" r:id="rId29"/>
    <p:sldId id="273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Economica" panose="020B0604020202020204" charset="0"/>
      <p:regular r:id="rId37"/>
      <p:bold r:id="rId38"/>
      <p:italic r:id="rId39"/>
      <p:boldItalic r:id="rId40"/>
    </p:embeddedFont>
    <p:embeddedFont>
      <p:font typeface="Fira Sans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0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>
        <p:scale>
          <a:sx n="75" d="100"/>
          <a:sy n="75" d="100"/>
        </p:scale>
        <p:origin x="1020" y="1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By Internet Archive Book Images - https://www.flickr.com/photos/internetarchivebookimages/14783288925/Source book page: https://archive.org/stream/storyofgreatestn01elli/storyofgreatestn01elli#page/n586/mode/1up, Public Domain, https://commons.wikimedia.org/w/index.php?curid=42033593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79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47dd31bc1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47dd31bc1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47dd31bc1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47dd31bc1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47dd31bc1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47dd31bc1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we move the gray triangles to have left a square with side c?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847dd31bc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847dd31bc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47dd31bc1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847dd31bc1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this prove the theorem? Grey + green + red = grey + white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47dd31bc1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847dd31bc1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847dd31bc1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847dd31bc1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847dd31bc1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847dd31bc1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15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847dd31bc1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847dd31bc1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47dd31bc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47dd31bc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47dd31bc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47dd31bc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47dd31bc1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47dd31bc1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47dd31bc1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47dd31bc1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47dd31bc1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47dd31bc1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847dd31bc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847dd31bc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Insert movie of drawing the triangles using graph paper and compass.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47dd31bc1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47dd31bc1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47dd31bc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47dd31bc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" name="Google Shape;27;p5">
            <a:extLst>
              <a:ext uri="{FF2B5EF4-FFF2-40B4-BE49-F238E27FC236}">
                <a16:creationId xmlns:a16="http://schemas.microsoft.com/office/drawing/2014/main" id="{AFE729EB-9A12-4D0B-8F0D-84F35A34BE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1699" y="1225225"/>
            <a:ext cx="8520599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89D890EB-9F4B-4C01-93F2-30ADB7CD64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54253655"/>
              </p:ext>
            </p:extLst>
          </p:nvPr>
        </p:nvGraphicFramePr>
        <p:xfrm>
          <a:off x="765563" y="1980934"/>
          <a:ext cx="7571232" cy="26334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184">
                  <a:extLst>
                    <a:ext uri="{9D8B030D-6E8A-4147-A177-3AD203B41FA5}">
                      <a16:colId xmlns:a16="http://schemas.microsoft.com/office/drawing/2014/main" val="3343153183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281202869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4030865177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1138689114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679575666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3354996572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321014447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1398473108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1963434177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2845140051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434665148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98336897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94478238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2671063596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3474918786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2954550186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1932101606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2177998583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2803134943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1914197513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4293742619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3648200670"/>
                    </a:ext>
                  </a:extLst>
                </a:gridCol>
                <a:gridCol w="329184">
                  <a:extLst>
                    <a:ext uri="{9D8B030D-6E8A-4147-A177-3AD203B41FA5}">
                      <a16:colId xmlns:a16="http://schemas.microsoft.com/office/drawing/2014/main" val="1063612612"/>
                    </a:ext>
                  </a:extLst>
                </a:gridCol>
              </a:tblGrid>
              <a:tr h="3291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930207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55135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9922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948791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973088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3391778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352519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319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34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ira Sans"/>
              <a:buNone/>
              <a:defRPr sz="4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"/>
              <a:buChar char="●"/>
              <a:defRPr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2832990" y="1803150"/>
            <a:ext cx="347802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ira Sans"/>
                <a:ea typeface="Fira Sans"/>
                <a:cs typeface="Fira Sans"/>
                <a:sym typeface="Fira Sans"/>
              </a:rPr>
              <a:t>Pythagorean Theorem</a:t>
            </a:r>
            <a:endParaRPr dirty="0"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 Angle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4294967295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name comes from latin “angulus rectus”.  “Rectus” means upright.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A </a:t>
            </a:r>
            <a:r>
              <a:rPr lang="en" i="1" dirty="0"/>
              <a:t>right angle</a:t>
            </a:r>
            <a:r>
              <a:rPr lang="en" dirty="0"/>
              <a:t> is exactly half of an straight angle (the two rays are on a same line). </a:t>
            </a:r>
            <a:endParaRPr dirty="0"/>
          </a:p>
        </p:txBody>
      </p:sp>
      <p:cxnSp>
        <p:nvCxnSpPr>
          <p:cNvPr id="87" name="Google Shape;87;p17"/>
          <p:cNvCxnSpPr/>
          <p:nvPr/>
        </p:nvCxnSpPr>
        <p:spPr>
          <a:xfrm rot="10800000" flipH="1">
            <a:off x="6031925" y="2967525"/>
            <a:ext cx="2104200" cy="9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88" name="Google Shape;88;p17"/>
          <p:cNvCxnSpPr/>
          <p:nvPr/>
        </p:nvCxnSpPr>
        <p:spPr>
          <a:xfrm>
            <a:off x="7064525" y="1292150"/>
            <a:ext cx="9900" cy="1695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17"/>
          <p:cNvSpPr/>
          <p:nvPr/>
        </p:nvSpPr>
        <p:spPr>
          <a:xfrm>
            <a:off x="6697800" y="2503550"/>
            <a:ext cx="370175" cy="467600"/>
          </a:xfrm>
          <a:custGeom>
            <a:avLst/>
            <a:gdLst/>
            <a:ahLst/>
            <a:cxnLst/>
            <a:rect l="l" t="t" r="r" b="b"/>
            <a:pathLst>
              <a:path w="14807" h="18704" extrusionOk="0">
                <a:moveTo>
                  <a:pt x="14807" y="0"/>
                </a:moveTo>
                <a:cubicBezTo>
                  <a:pt x="12729" y="1104"/>
                  <a:pt x="4806" y="3508"/>
                  <a:pt x="2338" y="6625"/>
                </a:cubicBezTo>
                <a:cubicBezTo>
                  <a:pt x="-130" y="9742"/>
                  <a:pt x="390" y="16691"/>
                  <a:pt x="0" y="18704"/>
                </a:cubicBezTo>
              </a:path>
            </a:pathLst>
          </a:custGeom>
          <a:noFill/>
          <a:ln w="28575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90" name="Google Shape;90;p17"/>
          <p:cNvCxnSpPr/>
          <p:nvPr/>
        </p:nvCxnSpPr>
        <p:spPr>
          <a:xfrm rot="-5400000" flipH="1">
            <a:off x="6990000" y="2581550"/>
            <a:ext cx="467700" cy="331200"/>
          </a:xfrm>
          <a:prstGeom prst="curvedConnector3">
            <a:avLst>
              <a:gd name="adj1" fmla="val 19838"/>
            </a:avLst>
          </a:prstGeom>
          <a:noFill/>
          <a:ln w="28575" cap="flat" cmpd="sng">
            <a:solidFill>
              <a:srgbClr val="3C78D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1" name="Google Shape;91;p17"/>
          <p:cNvSpPr txBox="1"/>
          <p:nvPr/>
        </p:nvSpPr>
        <p:spPr>
          <a:xfrm>
            <a:off x="5684700" y="1416425"/>
            <a:ext cx="1077900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Right Angle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2" name="Google Shape;92;p17"/>
          <p:cNvSpPr txBox="1"/>
          <p:nvPr/>
        </p:nvSpPr>
        <p:spPr>
          <a:xfrm>
            <a:off x="7376350" y="1502963"/>
            <a:ext cx="1077900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Right Angle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93" name="Google Shape;93;p17"/>
          <p:cNvCxnSpPr>
            <a:stCxn id="91" idx="2"/>
          </p:cNvCxnSpPr>
          <p:nvPr/>
        </p:nvCxnSpPr>
        <p:spPr>
          <a:xfrm>
            <a:off x="6223650" y="2071025"/>
            <a:ext cx="500100" cy="510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4" name="Google Shape;94;p17"/>
          <p:cNvCxnSpPr>
            <a:stCxn id="92" idx="2"/>
          </p:cNvCxnSpPr>
          <p:nvPr/>
        </p:nvCxnSpPr>
        <p:spPr>
          <a:xfrm flipH="1">
            <a:off x="7308400" y="2157563"/>
            <a:ext cx="606900" cy="550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5" name="Google Shape;95;p17"/>
          <p:cNvSpPr txBox="1"/>
          <p:nvPr/>
        </p:nvSpPr>
        <p:spPr>
          <a:xfrm>
            <a:off x="7132725" y="570625"/>
            <a:ext cx="14841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Perpendicular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96" name="Google Shape;96;p17"/>
          <p:cNvCxnSpPr>
            <a:stCxn id="95" idx="2"/>
          </p:cNvCxnSpPr>
          <p:nvPr/>
        </p:nvCxnSpPr>
        <p:spPr>
          <a:xfrm flipH="1">
            <a:off x="7155675" y="954625"/>
            <a:ext cx="719100" cy="4482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Right Triangle</a:t>
            </a:r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4294967295"/>
          </p:nvPr>
        </p:nvSpPr>
        <p:spPr>
          <a:xfrm>
            <a:off x="311700" y="1225225"/>
            <a:ext cx="42603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A triangle that has a right angle is called a </a:t>
            </a:r>
            <a:r>
              <a:rPr lang="en" i="1" dirty="0"/>
              <a:t>right triangle</a:t>
            </a:r>
            <a:r>
              <a:rPr lang="en" dirty="0"/>
              <a:t>.</a:t>
            </a:r>
            <a:endParaRPr dirty="0"/>
          </a:p>
        </p:txBody>
      </p:sp>
      <p:sp>
        <p:nvSpPr>
          <p:cNvPr id="103" name="Google Shape;103;p18"/>
          <p:cNvSpPr/>
          <p:nvPr/>
        </p:nvSpPr>
        <p:spPr>
          <a:xfrm>
            <a:off x="6152300" y="1225225"/>
            <a:ext cx="2104200" cy="2562000"/>
          </a:xfrm>
          <a:prstGeom prst="rtTriangle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8"/>
          <p:cNvSpPr txBox="1"/>
          <p:nvPr/>
        </p:nvSpPr>
        <p:spPr>
          <a:xfrm>
            <a:off x="6597250" y="2765400"/>
            <a:ext cx="1077900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Right Angle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105" name="Google Shape;105;p18"/>
          <p:cNvCxnSpPr>
            <a:cxnSpLocks/>
            <a:stCxn id="104" idx="1"/>
          </p:cNvCxnSpPr>
          <p:nvPr/>
        </p:nvCxnSpPr>
        <p:spPr>
          <a:xfrm flipH="1">
            <a:off x="6246055" y="3092700"/>
            <a:ext cx="351195" cy="593035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6" name="Google Shape;106;p18"/>
          <p:cNvSpPr txBox="1"/>
          <p:nvPr/>
        </p:nvSpPr>
        <p:spPr>
          <a:xfrm>
            <a:off x="7012650" y="1437100"/>
            <a:ext cx="11658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Hypotenuse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107" name="Google Shape;107;p18"/>
          <p:cNvCxnSpPr>
            <a:stCxn id="106" idx="2"/>
          </p:cNvCxnSpPr>
          <p:nvPr/>
        </p:nvCxnSpPr>
        <p:spPr>
          <a:xfrm flipH="1">
            <a:off x="7223850" y="1880200"/>
            <a:ext cx="371700" cy="428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Practice</a:t>
            </a:r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4294967295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Draw a right triangle with sides: 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/>
              <a:t>3 cm, 4 cm, and </a:t>
            </a:r>
            <a:r>
              <a:rPr lang="en" b="1" dirty="0"/>
              <a:t>?</a:t>
            </a:r>
            <a:r>
              <a:rPr lang="en" dirty="0"/>
              <a:t> long.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/>
              <a:t>5 cm, 12 cm, and </a:t>
            </a:r>
            <a:r>
              <a:rPr lang="en" b="1" dirty="0"/>
              <a:t>?</a:t>
            </a:r>
            <a:r>
              <a:rPr lang="en" dirty="0"/>
              <a:t> long.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Hints: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/>
              <a:t>Draw the </a:t>
            </a:r>
            <a:r>
              <a:rPr lang="en-US" dirty="0"/>
              <a:t>given</a:t>
            </a:r>
            <a:r>
              <a:rPr lang="en" dirty="0"/>
              <a:t> sides at a right angle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/>
              <a:t>Measure the hypotenuse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Theorem</a:t>
            </a:r>
            <a:endParaRPr dirty="0"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4294967295"/>
          </p:nvPr>
        </p:nvSpPr>
        <p:spPr>
          <a:xfrm>
            <a:off x="311700" y="1225226"/>
            <a:ext cx="6176564" cy="1364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b="1" dirty="0"/>
              <a:t>Definition:</a:t>
            </a:r>
            <a:r>
              <a:rPr lang="en-US" dirty="0"/>
              <a:t> A </a:t>
            </a:r>
            <a:r>
              <a:rPr lang="en-US" i="1" dirty="0"/>
              <a:t>theorem</a:t>
            </a:r>
            <a:r>
              <a:rPr lang="en-US" dirty="0"/>
              <a:t> is a mathematical</a:t>
            </a:r>
            <a:r>
              <a:rPr lang="en" dirty="0"/>
              <a:t> statement that has been </a:t>
            </a:r>
            <a:r>
              <a:rPr lang="en" i="1" dirty="0"/>
              <a:t>proven</a:t>
            </a:r>
            <a:r>
              <a:rPr lang="en" dirty="0"/>
              <a:t> to be true.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How do we prove a theorem?</a:t>
            </a:r>
            <a:endParaRPr dirty="0"/>
          </a:p>
        </p:txBody>
      </p:sp>
      <p:sp>
        <p:nvSpPr>
          <p:cNvPr id="4" name="Google Shape;119;p20">
            <a:extLst>
              <a:ext uri="{FF2B5EF4-FFF2-40B4-BE49-F238E27FC236}">
                <a16:creationId xmlns:a16="http://schemas.microsoft.com/office/drawing/2014/main" id="{1C6563C1-20DE-4598-A310-A2D7918C1CE8}"/>
              </a:ext>
            </a:extLst>
          </p:cNvPr>
          <p:cNvSpPr txBox="1">
            <a:spLocks/>
          </p:cNvSpPr>
          <p:nvPr/>
        </p:nvSpPr>
        <p:spPr>
          <a:xfrm>
            <a:off x="311700" y="3319018"/>
            <a:ext cx="8520600" cy="664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"/>
              <a:buChar char="●"/>
              <a:defRPr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dirty="0"/>
              <a:t>Use </a:t>
            </a:r>
            <a:r>
              <a:rPr lang="en-US" i="1" dirty="0"/>
              <a:t>logical deduction</a:t>
            </a:r>
            <a:r>
              <a:rPr lang="en-US" dirty="0"/>
              <a:t> to find new true statements. </a:t>
            </a:r>
          </a:p>
        </p:txBody>
      </p:sp>
      <p:sp>
        <p:nvSpPr>
          <p:cNvPr id="6" name="Google Shape;119;p20">
            <a:extLst>
              <a:ext uri="{FF2B5EF4-FFF2-40B4-BE49-F238E27FC236}">
                <a16:creationId xmlns:a16="http://schemas.microsoft.com/office/drawing/2014/main" id="{61C5A24D-9EB6-4F8E-B8D5-FA47AC3A7803}"/>
              </a:ext>
            </a:extLst>
          </p:cNvPr>
          <p:cNvSpPr txBox="1">
            <a:spLocks/>
          </p:cNvSpPr>
          <p:nvPr/>
        </p:nvSpPr>
        <p:spPr>
          <a:xfrm>
            <a:off x="311700" y="2629820"/>
            <a:ext cx="8520600" cy="60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"/>
              <a:buChar char="●"/>
              <a:defRPr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dirty="0"/>
              <a:t>We start with some statements accepted to be true, called </a:t>
            </a:r>
            <a:r>
              <a:rPr lang="en-US" i="1" dirty="0"/>
              <a:t>axioms</a:t>
            </a:r>
            <a:r>
              <a:rPr lang="en-US" dirty="0"/>
              <a:t>.</a:t>
            </a:r>
          </a:p>
        </p:txBody>
      </p:sp>
      <p:sp>
        <p:nvSpPr>
          <p:cNvPr id="7" name="Google Shape;119;p20">
            <a:extLst>
              <a:ext uri="{FF2B5EF4-FFF2-40B4-BE49-F238E27FC236}">
                <a16:creationId xmlns:a16="http://schemas.microsoft.com/office/drawing/2014/main" id="{EB2BA154-ACA7-497E-9D22-28AC44E6E49D}"/>
              </a:ext>
            </a:extLst>
          </p:cNvPr>
          <p:cNvSpPr txBox="1">
            <a:spLocks/>
          </p:cNvSpPr>
          <p:nvPr/>
        </p:nvSpPr>
        <p:spPr>
          <a:xfrm>
            <a:off x="311700" y="4070771"/>
            <a:ext cx="8520600" cy="60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"/>
              <a:buChar char="●"/>
              <a:defRPr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Aft>
                <a:spcPts val="1600"/>
              </a:spcAft>
              <a:buNone/>
            </a:pPr>
            <a:r>
              <a:rPr lang="en-US" dirty="0"/>
              <a:t>Can you think of some true statements that you learned about lines and points?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BD6D-C48C-4515-8772-EB5985FE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40C17-4766-4A2C-A7F0-890AE33706F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1700" y="1225225"/>
            <a:ext cx="8520600" cy="33540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A straight line segment can be drawn joining any two points.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Any straight line segment can be extended forever in a straight line.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09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Pythagorean Theorem</a:t>
            </a:r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4294967295"/>
          </p:nvPr>
        </p:nvSpPr>
        <p:spPr>
          <a:xfrm>
            <a:off x="311701" y="1225225"/>
            <a:ext cx="5561584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a right triangle, the square of the </a:t>
            </a:r>
            <a:r>
              <a:rPr lang="en-US" dirty="0"/>
              <a:t>length of the</a:t>
            </a:r>
            <a:r>
              <a:rPr lang="en" dirty="0"/>
              <a:t> hypotenuse is equal to the sum of the squares of the </a:t>
            </a:r>
            <a:r>
              <a:rPr lang="en-US" dirty="0"/>
              <a:t>lengths of the </a:t>
            </a:r>
            <a:r>
              <a:rPr lang="en" dirty="0"/>
              <a:t>two other sides.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/>
              <a:t>Example:</a:t>
            </a:r>
            <a:r>
              <a:rPr lang="en" dirty="0"/>
              <a:t> </a:t>
            </a:r>
            <a:r>
              <a:rPr lang="en-US" dirty="0"/>
              <a:t>Given a right t</a:t>
            </a:r>
            <a:r>
              <a:rPr lang="en" dirty="0"/>
              <a:t>riangle with sides </a:t>
            </a:r>
            <a:r>
              <a:rPr lang="en-US" dirty="0"/>
              <a:t>of length </a:t>
            </a:r>
            <a:r>
              <a:rPr lang="en" dirty="0"/>
              <a:t>3, 4, and 5, </a:t>
            </a:r>
            <a:r>
              <a:rPr lang="en-US" dirty="0"/>
              <a:t>we have</a:t>
            </a:r>
            <a:r>
              <a:rPr lang="en" dirty="0"/>
              <a:t>: </a:t>
            </a:r>
          </a:p>
          <a:p>
            <a:pPr marL="114300" indent="0">
              <a:spcBef>
                <a:spcPts val="160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3</a:t>
            </a:r>
            <a:r>
              <a:rPr lang="en-US" b="1" baseline="30000" dirty="0">
                <a:solidFill>
                  <a:schemeClr val="tx1"/>
                </a:solidFill>
              </a:rPr>
              <a:t>2</a:t>
            </a:r>
            <a:r>
              <a:rPr lang="en-US" b="1" dirty="0">
                <a:solidFill>
                  <a:schemeClr val="tx1"/>
                </a:solidFill>
              </a:rPr>
              <a:t> + 4</a:t>
            </a:r>
            <a:r>
              <a:rPr lang="en-US" b="1" baseline="30000" dirty="0">
                <a:solidFill>
                  <a:schemeClr val="tx1"/>
                </a:solidFill>
              </a:rPr>
              <a:t>2 </a:t>
            </a:r>
            <a:r>
              <a:rPr lang="en-US" b="1" dirty="0">
                <a:solidFill>
                  <a:schemeClr val="tx1"/>
                </a:solidFill>
              </a:rPr>
              <a:t>= 9 + 16 = 25</a:t>
            </a:r>
          </a:p>
          <a:p>
            <a:pPr marL="114300" indent="0">
              <a:spcBef>
                <a:spcPts val="1600"/>
              </a:spcBef>
              <a:buNone/>
            </a:pPr>
            <a:r>
              <a:rPr lang="en-US" b="1" dirty="0">
                <a:solidFill>
                  <a:schemeClr val="tx1"/>
                </a:solidFill>
              </a:rPr>
              <a:t>5</a:t>
            </a:r>
            <a:r>
              <a:rPr lang="en-US" b="1" baseline="30000" dirty="0">
                <a:solidFill>
                  <a:schemeClr val="tx1"/>
                </a:solidFill>
              </a:rPr>
              <a:t>2 </a:t>
            </a:r>
            <a:r>
              <a:rPr lang="en-US" b="1" dirty="0">
                <a:solidFill>
                  <a:schemeClr val="tx1"/>
                </a:solidFill>
              </a:rPr>
              <a:t>= 25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4CC306-BD87-487F-A083-D970EDEE9E73}"/>
              </a:ext>
            </a:extLst>
          </p:cNvPr>
          <p:cNvGrpSpPr/>
          <p:nvPr/>
        </p:nvGrpSpPr>
        <p:grpSpPr>
          <a:xfrm>
            <a:off x="6115131" y="1445933"/>
            <a:ext cx="2717168" cy="2912583"/>
            <a:chOff x="6486253" y="2004454"/>
            <a:chExt cx="2104200" cy="2562000"/>
          </a:xfrm>
          <a:solidFill>
            <a:schemeClr val="accent6">
              <a:lumMod val="75000"/>
            </a:schemeClr>
          </a:solidFill>
        </p:grpSpPr>
        <p:sp>
          <p:nvSpPr>
            <p:cNvPr id="9" name="Google Shape;103;p18">
              <a:extLst>
                <a:ext uri="{FF2B5EF4-FFF2-40B4-BE49-F238E27FC236}">
                  <a16:creationId xmlns:a16="http://schemas.microsoft.com/office/drawing/2014/main" id="{B59AF222-E477-4453-A8D8-A01706048DAA}"/>
                </a:ext>
              </a:extLst>
            </p:cNvPr>
            <p:cNvSpPr/>
            <p:nvPr/>
          </p:nvSpPr>
          <p:spPr>
            <a:xfrm>
              <a:off x="6486253" y="2004454"/>
              <a:ext cx="2104200" cy="2562000"/>
            </a:xfrm>
            <a:prstGeom prst="rtTriangle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Fira Sans" panose="020B0604020202020204" charset="0"/>
              </a:endParaRPr>
            </a:p>
          </p:txBody>
        </p:sp>
        <p:sp>
          <p:nvSpPr>
            <p:cNvPr id="10" name="Google Shape;104;p18">
              <a:extLst>
                <a:ext uri="{FF2B5EF4-FFF2-40B4-BE49-F238E27FC236}">
                  <a16:creationId xmlns:a16="http://schemas.microsoft.com/office/drawing/2014/main" id="{0501B247-F641-47A8-A88B-0E3AF9CCC21F}"/>
                </a:ext>
              </a:extLst>
            </p:cNvPr>
            <p:cNvSpPr txBox="1"/>
            <p:nvPr/>
          </p:nvSpPr>
          <p:spPr>
            <a:xfrm>
              <a:off x="6931203" y="3544629"/>
              <a:ext cx="706725" cy="6546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Right Angle</a:t>
              </a:r>
              <a:endParaRPr sz="1600" dirty="0"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11" name="Google Shape;105;p18">
              <a:extLst>
                <a:ext uri="{FF2B5EF4-FFF2-40B4-BE49-F238E27FC236}">
                  <a16:creationId xmlns:a16="http://schemas.microsoft.com/office/drawing/2014/main" id="{123BBEFE-AF72-4E74-A464-F1802191F3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0009" y="4086324"/>
              <a:ext cx="351194" cy="378640"/>
            </a:xfrm>
            <a:prstGeom prst="straightConnector1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" name="Google Shape;106;p18">
              <a:extLst>
                <a:ext uri="{FF2B5EF4-FFF2-40B4-BE49-F238E27FC236}">
                  <a16:creationId xmlns:a16="http://schemas.microsoft.com/office/drawing/2014/main" id="{A4AD4B10-D161-47E8-B893-040FE9F60C2F}"/>
                </a:ext>
              </a:extLst>
            </p:cNvPr>
            <p:cNvSpPr txBox="1"/>
            <p:nvPr/>
          </p:nvSpPr>
          <p:spPr>
            <a:xfrm rot="2780655">
              <a:off x="6972648" y="2827160"/>
              <a:ext cx="1165800" cy="44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Hypotenuse</a:t>
              </a:r>
              <a:endParaRPr sz="1600" dirty="0"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3D50B-8D73-4E5A-A258-96C28DB3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old is this theorem?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0295E-680E-43EE-8B69-F7CBEBE52D7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35500" y="1236132"/>
            <a:ext cx="3540633" cy="3354000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About </a:t>
            </a:r>
            <a:r>
              <a:rPr lang="en-US" b="1" dirty="0"/>
              <a:t>4000</a:t>
            </a:r>
            <a:r>
              <a:rPr lang="en-US" dirty="0"/>
              <a:t> years old.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Known in ancient cultures (Babylonian, Indian, and Chinese)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Formalized by Pythagoras or one of his followers, about </a:t>
            </a:r>
            <a:r>
              <a:rPr lang="en-US" b="1" dirty="0"/>
              <a:t>2500</a:t>
            </a:r>
            <a:r>
              <a:rPr lang="en-US" dirty="0"/>
              <a:t> years ago.</a:t>
            </a:r>
          </a:p>
        </p:txBody>
      </p:sp>
      <p:pic>
        <p:nvPicPr>
          <p:cNvPr id="4" name="Picture 2" descr="Illustration showing Pythagoras teaching a class of women">
            <a:extLst>
              <a:ext uri="{FF2B5EF4-FFF2-40B4-BE49-F238E27FC236}">
                <a16:creationId xmlns:a16="http://schemas.microsoft.com/office/drawing/2014/main" id="{AF978E90-76A3-4C26-83F7-4B36338F1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16009" r="12202" b="8220"/>
          <a:stretch/>
        </p:blipFill>
        <p:spPr bwMode="auto">
          <a:xfrm>
            <a:off x="3922353" y="1303867"/>
            <a:ext cx="4909947" cy="3158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425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the theorem mean?</a:t>
            </a:r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4294967295"/>
          </p:nvPr>
        </p:nvSpPr>
        <p:spPr>
          <a:xfrm>
            <a:off x="311700" y="1225225"/>
            <a:ext cx="4996900" cy="23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First, we start with a right triangle.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Next, we give some names to the sides.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“the square of the hypotenuse is equal to the sum of the squares of the two other sides.”</a:t>
            </a:r>
            <a:endParaRPr dirty="0"/>
          </a:p>
        </p:txBody>
      </p:sp>
      <p:sp>
        <p:nvSpPr>
          <p:cNvPr id="132" name="Google Shape;132;p22"/>
          <p:cNvSpPr/>
          <p:nvPr/>
        </p:nvSpPr>
        <p:spPr>
          <a:xfrm>
            <a:off x="6162025" y="1507200"/>
            <a:ext cx="2104200" cy="2562000"/>
          </a:xfrm>
          <a:prstGeom prst="rtTriangle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"/>
          <p:cNvSpPr txBox="1"/>
          <p:nvPr/>
        </p:nvSpPr>
        <p:spPr>
          <a:xfrm>
            <a:off x="5810908" y="2599650"/>
            <a:ext cx="324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a</a:t>
            </a:r>
            <a:endParaRPr sz="2000" b="1" dirty="0">
              <a:solidFill>
                <a:srgbClr val="FF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4" name="Google Shape;134;p22"/>
          <p:cNvSpPr txBox="1"/>
          <p:nvPr/>
        </p:nvSpPr>
        <p:spPr>
          <a:xfrm>
            <a:off x="7051675" y="4052075"/>
            <a:ext cx="324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B050"/>
                </a:solidFill>
                <a:latin typeface="Fira Sans"/>
                <a:ea typeface="Fira Sans"/>
                <a:cs typeface="Fira Sans"/>
                <a:sym typeface="Fira Sans"/>
              </a:rPr>
              <a:t>b</a:t>
            </a:r>
            <a:endParaRPr sz="2000" b="1" dirty="0">
              <a:solidFill>
                <a:srgbClr val="00B05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5" name="Google Shape;135;p22"/>
          <p:cNvSpPr txBox="1"/>
          <p:nvPr/>
        </p:nvSpPr>
        <p:spPr>
          <a:xfrm rot="3048928">
            <a:off x="7233025" y="2411100"/>
            <a:ext cx="324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70C0"/>
                </a:solidFill>
                <a:latin typeface="Fira Sans"/>
                <a:ea typeface="Fira Sans"/>
                <a:cs typeface="Fira Sans"/>
                <a:sym typeface="Fira Sans"/>
              </a:rPr>
              <a:t>c</a:t>
            </a:r>
            <a:endParaRPr sz="2000" b="1" dirty="0">
              <a:solidFill>
                <a:srgbClr val="0070C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431800" y="3643525"/>
            <a:ext cx="4301067" cy="6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70C0"/>
                </a:solidFill>
                <a:latin typeface="Fira Sans"/>
                <a:ea typeface="Fira Sans"/>
                <a:cs typeface="Fira Sans"/>
                <a:sym typeface="Fira Sans"/>
              </a:rPr>
              <a:t>c</a:t>
            </a:r>
            <a:r>
              <a:rPr lang="en" sz="3600" b="1" baseline="30000" dirty="0">
                <a:solidFill>
                  <a:srgbClr val="0070C0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r>
              <a:rPr lang="en" sz="3600" b="1" dirty="0">
                <a:latin typeface="Fira Sans"/>
                <a:ea typeface="Fira Sans"/>
                <a:cs typeface="Fira Sans"/>
                <a:sym typeface="Fira Sans"/>
              </a:rPr>
              <a:t> = </a:t>
            </a:r>
            <a:r>
              <a:rPr lang="en" sz="36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a</a:t>
            </a:r>
            <a:r>
              <a:rPr lang="en" sz="3600" b="1" baseline="30000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r>
              <a:rPr lang="en" sz="3600" b="1" dirty="0">
                <a:latin typeface="Fira Sans"/>
                <a:ea typeface="Fira Sans"/>
                <a:cs typeface="Fira Sans"/>
                <a:sym typeface="Fira Sans"/>
              </a:rPr>
              <a:t> + </a:t>
            </a:r>
            <a:r>
              <a:rPr lang="en" sz="3600" b="1" dirty="0">
                <a:solidFill>
                  <a:srgbClr val="00B050"/>
                </a:solidFill>
                <a:latin typeface="Fira Sans"/>
                <a:ea typeface="Fira Sans"/>
                <a:cs typeface="Fira Sans"/>
                <a:sym typeface="Fira Sans"/>
              </a:rPr>
              <a:t>b</a:t>
            </a:r>
            <a:r>
              <a:rPr lang="en" sz="3600" b="1" baseline="30000" dirty="0">
                <a:solidFill>
                  <a:srgbClr val="00B050"/>
                </a:solidFill>
                <a:latin typeface="Fira Sans"/>
                <a:ea typeface="Fira Sans"/>
                <a:cs typeface="Fira Sans"/>
                <a:sym typeface="Fira Sans"/>
              </a:rPr>
              <a:t>2</a:t>
            </a:r>
            <a:endParaRPr sz="3600" b="1" baseline="30000" dirty="0">
              <a:solidFill>
                <a:srgbClr val="00B05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647E-0995-404D-A092-3D5CECD9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it used in practice?</a:t>
            </a:r>
          </a:p>
        </p:txBody>
      </p:sp>
      <p:pic>
        <p:nvPicPr>
          <p:cNvPr id="2050" name="Picture 2" descr="Kingpost roof truss">
            <a:extLst>
              <a:ext uri="{FF2B5EF4-FFF2-40B4-BE49-F238E27FC236}">
                <a16:creationId xmlns:a16="http://schemas.microsoft.com/office/drawing/2014/main" id="{DF17ED20-BCFA-4B08-A398-574A84E9E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28" y="1147225"/>
            <a:ext cx="5524946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48CFA9D9-DB68-4D82-9822-73E1DAFE5AFD}"/>
              </a:ext>
            </a:extLst>
          </p:cNvPr>
          <p:cNvSpPr/>
          <p:nvPr/>
        </p:nvSpPr>
        <p:spPr>
          <a:xfrm>
            <a:off x="3806414" y="1147225"/>
            <a:ext cx="2804160" cy="2403695"/>
          </a:xfrm>
          <a:prstGeom prst="rtTriangl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66E01-0722-4196-82EA-4C6E44BC532D}"/>
              </a:ext>
            </a:extLst>
          </p:cNvPr>
          <p:cNvSpPr txBox="1"/>
          <p:nvPr/>
        </p:nvSpPr>
        <p:spPr>
          <a:xfrm>
            <a:off x="4195232" y="3646163"/>
            <a:ext cx="2087033" cy="338554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Fira Sans" panose="020B0604020202020204" charset="0"/>
              </a:rPr>
              <a:t>Half of house width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C1FC0E-6BA5-45EA-8C2D-EB2E16850A1B}"/>
              </a:ext>
            </a:extLst>
          </p:cNvPr>
          <p:cNvSpPr txBox="1"/>
          <p:nvPr/>
        </p:nvSpPr>
        <p:spPr>
          <a:xfrm rot="16200000">
            <a:off x="2786951" y="2179796"/>
            <a:ext cx="1498600" cy="338554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Fira Sans" panose="020B0604020202020204" charset="0"/>
              </a:rPr>
              <a:t>Roof Height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5BDD0-4EC0-419B-A914-494882EA4FBD}"/>
              </a:ext>
            </a:extLst>
          </p:cNvPr>
          <p:cNvSpPr txBox="1"/>
          <p:nvPr/>
        </p:nvSpPr>
        <p:spPr>
          <a:xfrm>
            <a:off x="6711460" y="1242468"/>
            <a:ext cx="196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Fira Sans" panose="020B0604020202020204" charset="0"/>
              </a:rPr>
              <a:t>How long should this be?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D7578B-108F-4869-B9D4-15ECD443628C}"/>
              </a:ext>
            </a:extLst>
          </p:cNvPr>
          <p:cNvCxnSpPr>
            <a:cxnSpLocks/>
            <a:stCxn id="15" idx="1"/>
            <a:endCxn id="3" idx="5"/>
          </p:cNvCxnSpPr>
          <p:nvPr/>
        </p:nvCxnSpPr>
        <p:spPr>
          <a:xfrm flipH="1">
            <a:off x="5208494" y="1596411"/>
            <a:ext cx="1502966" cy="7526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338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7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Proof </a:t>
            </a:r>
            <a:r>
              <a:rPr lang="en-US" dirty="0"/>
              <a:t>Idea</a:t>
            </a:r>
            <a:r>
              <a:rPr lang="en" dirty="0"/>
              <a:t> 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F8132E-296A-4CBD-9C02-2A3C2C9D44D8}"/>
              </a:ext>
            </a:extLst>
          </p:cNvPr>
          <p:cNvGrpSpPr/>
          <p:nvPr/>
        </p:nvGrpSpPr>
        <p:grpSpPr>
          <a:xfrm>
            <a:off x="285383" y="2424470"/>
            <a:ext cx="2794374" cy="1571305"/>
            <a:chOff x="766327" y="4762827"/>
            <a:chExt cx="2794374" cy="1571305"/>
          </a:xfrm>
        </p:grpSpPr>
        <p:sp>
          <p:nvSpPr>
            <p:cNvPr id="30" name="Google Shape;237;p27">
              <a:extLst>
                <a:ext uri="{FF2B5EF4-FFF2-40B4-BE49-F238E27FC236}">
                  <a16:creationId xmlns:a16="http://schemas.microsoft.com/office/drawing/2014/main" id="{0451090C-6966-492B-9DC5-1840963762A0}"/>
                </a:ext>
              </a:extLst>
            </p:cNvPr>
            <p:cNvSpPr/>
            <p:nvPr/>
          </p:nvSpPr>
          <p:spPr>
            <a:xfrm>
              <a:off x="1201843" y="4775099"/>
              <a:ext cx="2358858" cy="1020195"/>
            </a:xfrm>
            <a:prstGeom prst="rt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 b="1">
                <a:latin typeface="Fira Sans" panose="020B0604020202020204" charset="0"/>
              </a:endParaRPr>
            </a:p>
          </p:txBody>
        </p:sp>
        <p:sp>
          <p:nvSpPr>
            <p:cNvPr id="31" name="Google Shape;241;p27">
              <a:extLst>
                <a:ext uri="{FF2B5EF4-FFF2-40B4-BE49-F238E27FC236}">
                  <a16:creationId xmlns:a16="http://schemas.microsoft.com/office/drawing/2014/main" id="{2B2947EA-5603-4E3E-90F4-353280378C16}"/>
                </a:ext>
              </a:extLst>
            </p:cNvPr>
            <p:cNvSpPr txBox="1"/>
            <p:nvPr/>
          </p:nvSpPr>
          <p:spPr>
            <a:xfrm>
              <a:off x="766327" y="5038394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sz="1800" b="1" dirty="0">
                  <a:solidFill>
                    <a:srgbClr val="00B050"/>
                  </a:solidFill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b</a:t>
              </a:r>
              <a:endParaRPr sz="1800" b="1" dirty="0">
                <a:solidFill>
                  <a:srgbClr val="00B050"/>
                </a:solidFill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32" name="Google Shape;244;p27">
              <a:extLst>
                <a:ext uri="{FF2B5EF4-FFF2-40B4-BE49-F238E27FC236}">
                  <a16:creationId xmlns:a16="http://schemas.microsoft.com/office/drawing/2014/main" id="{C21FB9A6-E529-4AB7-BC70-3F3632D05025}"/>
                </a:ext>
              </a:extLst>
            </p:cNvPr>
            <p:cNvSpPr txBox="1"/>
            <p:nvPr/>
          </p:nvSpPr>
          <p:spPr>
            <a:xfrm>
              <a:off x="2070592" y="5840527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sz="1800" b="1" dirty="0">
                  <a:solidFill>
                    <a:srgbClr val="FF0000"/>
                  </a:solidFill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a</a:t>
              </a:r>
              <a:endParaRPr sz="1800" b="1" dirty="0">
                <a:solidFill>
                  <a:srgbClr val="FF0000"/>
                </a:solidFill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33" name="Google Shape;246;p27">
              <a:extLst>
                <a:ext uri="{FF2B5EF4-FFF2-40B4-BE49-F238E27FC236}">
                  <a16:creationId xmlns:a16="http://schemas.microsoft.com/office/drawing/2014/main" id="{EDD9C5A5-E457-4DC9-87DF-65851C864B1D}"/>
                </a:ext>
              </a:extLst>
            </p:cNvPr>
            <p:cNvSpPr txBox="1"/>
            <p:nvPr/>
          </p:nvSpPr>
          <p:spPr>
            <a:xfrm rot="1105473">
              <a:off x="2168633" y="4762827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sz="1800" b="1" dirty="0">
                  <a:solidFill>
                    <a:srgbClr val="0070C0"/>
                  </a:solidFill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c</a:t>
              </a:r>
              <a:endParaRPr sz="1800" b="1" dirty="0">
                <a:solidFill>
                  <a:srgbClr val="0070C0"/>
                </a:solidFill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B05093D-5BBE-40CB-8F4C-4ECD2CF876A2}"/>
                </a:ext>
              </a:extLst>
            </p:cNvPr>
            <p:cNvCxnSpPr>
              <a:cxnSpLocks/>
            </p:cNvCxnSpPr>
            <p:nvPr/>
          </p:nvCxnSpPr>
          <p:spPr>
            <a:xfrm>
              <a:off x="1197107" y="5784005"/>
              <a:ext cx="2350121" cy="2356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596D05F-E738-4259-93CE-5AB2B6986145}"/>
                </a:ext>
              </a:extLst>
            </p:cNvPr>
            <p:cNvCxnSpPr>
              <a:cxnSpLocks/>
              <a:stCxn id="30" idx="2"/>
              <a:endCxn id="30" idx="0"/>
            </p:cNvCxnSpPr>
            <p:nvPr/>
          </p:nvCxnSpPr>
          <p:spPr>
            <a:xfrm flipV="1">
              <a:off x="1201843" y="4775099"/>
              <a:ext cx="0" cy="1020195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8F5883D-93BB-461C-B44B-7F524C2B7E41}"/>
                </a:ext>
              </a:extLst>
            </p:cNvPr>
            <p:cNvCxnSpPr>
              <a:cxnSpLocks/>
            </p:cNvCxnSpPr>
            <p:nvPr/>
          </p:nvCxnSpPr>
          <p:spPr>
            <a:xfrm>
              <a:off x="1201843" y="4775099"/>
              <a:ext cx="2358858" cy="1020195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0BC74DC-93E9-45B0-A5BA-27A2A4538C73}"/>
              </a:ext>
            </a:extLst>
          </p:cNvPr>
          <p:cNvGrpSpPr/>
          <p:nvPr/>
        </p:nvGrpSpPr>
        <p:grpSpPr>
          <a:xfrm>
            <a:off x="3698428" y="705625"/>
            <a:ext cx="4274434" cy="4273275"/>
            <a:chOff x="44684" y="184419"/>
            <a:chExt cx="3920225" cy="391916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64F0774-C95E-4F17-823B-26065E458AB6}"/>
                </a:ext>
              </a:extLst>
            </p:cNvPr>
            <p:cNvSpPr/>
            <p:nvPr/>
          </p:nvSpPr>
          <p:spPr>
            <a:xfrm>
              <a:off x="626748" y="213635"/>
              <a:ext cx="2283153" cy="2288476"/>
            </a:xfrm>
            <a:prstGeom prst="rect">
              <a:avLst/>
            </a:prstGeom>
            <a:solidFill>
              <a:srgbClr val="D67F7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Google Shape;244;p27">
              <a:extLst>
                <a:ext uri="{FF2B5EF4-FFF2-40B4-BE49-F238E27FC236}">
                  <a16:creationId xmlns:a16="http://schemas.microsoft.com/office/drawing/2014/main" id="{D93AB287-9E60-4CE5-9553-6200709D7E9B}"/>
                </a:ext>
              </a:extLst>
            </p:cNvPr>
            <p:cNvSpPr txBox="1"/>
            <p:nvPr/>
          </p:nvSpPr>
          <p:spPr>
            <a:xfrm rot="5400000">
              <a:off x="78848" y="1127208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"/>
                  <a:ea typeface="Fira Sans"/>
                  <a:cs typeface="Fira Sans"/>
                  <a:sym typeface="Fira Sans"/>
                </a:rPr>
                <a:t>a</a:t>
              </a:r>
              <a:endParaRPr kumimoji="0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5CA5335-DA9D-4CEA-82AF-5F7846B8836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560093" y="1351957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BAB3B55-CADC-4845-A748-35474CCF319D}"/>
                </a:ext>
              </a:extLst>
            </p:cNvPr>
            <p:cNvCxnSpPr>
              <a:cxnSpLocks/>
            </p:cNvCxnSpPr>
            <p:nvPr/>
          </p:nvCxnSpPr>
          <p:spPr>
            <a:xfrm>
              <a:off x="606786" y="2531426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79824B1-1598-459D-8498-B1201A8C9A0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84336" y="1372505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FD527B12-DD00-46DD-BCB7-F55A32F68D61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4300" y="188817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1EAFBF3-F3D1-42C7-9292-F3CBAE85D0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615" y="2552326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C120519-084D-48DF-899F-E9D6D034E67E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442586" y="3053796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BA150F3-3CCA-43EF-8775-B06DE42EA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9880" y="2561431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F35A2C2-4C56-4706-94F3-3B29AC393E67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454812" y="2064806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sp>
          <p:nvSpPr>
            <p:cNvPr id="81" name="Google Shape;241;p27">
              <a:extLst>
                <a:ext uri="{FF2B5EF4-FFF2-40B4-BE49-F238E27FC236}">
                  <a16:creationId xmlns:a16="http://schemas.microsoft.com/office/drawing/2014/main" id="{FF6B3E6B-53BC-4AFC-B9F3-E957C8E4CBE8}"/>
                </a:ext>
              </a:extLst>
            </p:cNvPr>
            <p:cNvSpPr txBox="1"/>
            <p:nvPr/>
          </p:nvSpPr>
          <p:spPr>
            <a:xfrm>
              <a:off x="3217327" y="3609976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Fira Sans"/>
                  <a:ea typeface="Fira Sans"/>
                  <a:cs typeface="Fira Sans"/>
                  <a:sym typeface="Fira Sans"/>
                </a:rPr>
                <a:t>b</a:t>
              </a:r>
              <a:endParaRPr kumimoji="0" sz="2000" b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AAC7059-55BC-441F-934E-340D1E1E737B}"/>
                </a:ext>
              </a:extLst>
            </p:cNvPr>
            <p:cNvGrpSpPr/>
            <p:nvPr/>
          </p:nvGrpSpPr>
          <p:grpSpPr>
            <a:xfrm>
              <a:off x="609880" y="2540054"/>
              <a:ext cx="2363594" cy="1032467"/>
              <a:chOff x="5385905" y="5464554"/>
              <a:chExt cx="2363594" cy="1032467"/>
            </a:xfrm>
          </p:grpSpPr>
          <p:sp>
            <p:nvSpPr>
              <p:cNvPr id="99" name="Google Shape;237;p27">
                <a:extLst>
                  <a:ext uri="{FF2B5EF4-FFF2-40B4-BE49-F238E27FC236}">
                    <a16:creationId xmlns:a16="http://schemas.microsoft.com/office/drawing/2014/main" id="{BAF7840B-9E10-49F0-81BE-0D1729ABEFF6}"/>
                  </a:ext>
                </a:extLst>
              </p:cNvPr>
              <p:cNvSpPr/>
              <p:nvPr/>
            </p:nvSpPr>
            <p:spPr>
              <a:xfrm>
                <a:off x="5390641" y="5464554"/>
                <a:ext cx="2358858" cy="1020195"/>
              </a:xfrm>
              <a:prstGeom prst="rtTriangle">
                <a:avLst/>
              </a:prstGeom>
              <a:solidFill>
                <a:srgbClr val="FFC000">
                  <a:lumMod val="40000"/>
                  <a:lumOff val="60000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15D26E6C-9573-42CA-B9AD-165EC3BB6A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5905" y="6473460"/>
                <a:ext cx="2350121" cy="23561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B1629AF-1E62-4524-8A66-E5BBA161764F}"/>
                  </a:ext>
                </a:extLst>
              </p:cNvPr>
              <p:cNvCxnSpPr>
                <a:cxnSpLocks/>
                <a:stCxn id="99" idx="2"/>
                <a:endCxn id="99" idx="0"/>
              </p:cNvCxnSpPr>
              <p:nvPr/>
            </p:nvCxnSpPr>
            <p:spPr>
              <a:xfrm flipV="1">
                <a:off x="5390641" y="5464554"/>
                <a:ext cx="0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A74DB89-3943-4132-B8CB-5C9AE27793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0641" y="5464554"/>
                <a:ext cx="2358858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BD3CF45-D388-4E0E-9489-947A88D826A4}"/>
                </a:ext>
              </a:extLst>
            </p:cNvPr>
            <p:cNvGrpSpPr/>
            <p:nvPr/>
          </p:nvGrpSpPr>
          <p:grpSpPr>
            <a:xfrm rot="10800000">
              <a:off x="587856" y="2516142"/>
              <a:ext cx="2363594" cy="1032467"/>
              <a:chOff x="5385905" y="5464554"/>
              <a:chExt cx="2363594" cy="1032467"/>
            </a:xfrm>
          </p:grpSpPr>
          <p:sp>
            <p:nvSpPr>
              <p:cNvPr id="95" name="Google Shape;237;p27">
                <a:extLst>
                  <a:ext uri="{FF2B5EF4-FFF2-40B4-BE49-F238E27FC236}">
                    <a16:creationId xmlns:a16="http://schemas.microsoft.com/office/drawing/2014/main" id="{63B3D5AC-27DF-4911-A5D1-CEA6EC6893DD}"/>
                  </a:ext>
                </a:extLst>
              </p:cNvPr>
              <p:cNvSpPr/>
              <p:nvPr/>
            </p:nvSpPr>
            <p:spPr>
              <a:xfrm>
                <a:off x="5390641" y="5464554"/>
                <a:ext cx="2358858" cy="1020195"/>
              </a:xfrm>
              <a:prstGeom prst="rtTriangle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64DD8D18-15D1-43B6-901E-A66665BDAF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5905" y="6473460"/>
                <a:ext cx="2350121" cy="23561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331DA4E9-EBC1-426F-AF50-5DDCFDDD825D}"/>
                  </a:ext>
                </a:extLst>
              </p:cNvPr>
              <p:cNvCxnSpPr>
                <a:cxnSpLocks/>
                <a:stCxn id="95" idx="2"/>
                <a:endCxn id="95" idx="0"/>
              </p:cNvCxnSpPr>
              <p:nvPr/>
            </p:nvCxnSpPr>
            <p:spPr>
              <a:xfrm flipV="1">
                <a:off x="5390641" y="5464554"/>
                <a:ext cx="0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64FF448-DF08-4D8D-BA2E-FB6B22B865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0641" y="5464554"/>
                <a:ext cx="2358858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127ADC4-F4DD-488B-B168-D30F662B9682}"/>
                </a:ext>
              </a:extLst>
            </p:cNvPr>
            <p:cNvGrpSpPr/>
            <p:nvPr/>
          </p:nvGrpSpPr>
          <p:grpSpPr>
            <a:xfrm rot="16200000">
              <a:off x="2244719" y="847614"/>
              <a:ext cx="2369132" cy="1042741"/>
              <a:chOff x="5380367" y="5454280"/>
              <a:chExt cx="2369132" cy="1042741"/>
            </a:xfrm>
          </p:grpSpPr>
          <p:sp>
            <p:nvSpPr>
              <p:cNvPr id="91" name="Google Shape;237;p27">
                <a:extLst>
                  <a:ext uri="{FF2B5EF4-FFF2-40B4-BE49-F238E27FC236}">
                    <a16:creationId xmlns:a16="http://schemas.microsoft.com/office/drawing/2014/main" id="{4A227C08-93A2-43EB-9E54-BED81B3B5BA4}"/>
                  </a:ext>
                </a:extLst>
              </p:cNvPr>
              <p:cNvSpPr/>
              <p:nvPr/>
            </p:nvSpPr>
            <p:spPr>
              <a:xfrm>
                <a:off x="5390641" y="5464554"/>
                <a:ext cx="2358858" cy="1020195"/>
              </a:xfrm>
              <a:prstGeom prst="rtTriangle">
                <a:avLst/>
              </a:prstGeom>
              <a:solidFill>
                <a:srgbClr val="ED7D31">
                  <a:lumMod val="50000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B46B13F-52F9-441C-B200-00E6279277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5905" y="6473460"/>
                <a:ext cx="2350121" cy="23561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83F23FFD-BDEB-4E1A-B8F4-83C3FA80E6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80367" y="5454280"/>
                <a:ext cx="0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1D97432-BF67-4948-BDD2-B181B0213B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0641" y="5464554"/>
                <a:ext cx="2358858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6BBB2D0-106F-4937-B445-6EF777853474}"/>
                </a:ext>
              </a:extLst>
            </p:cNvPr>
            <p:cNvGrpSpPr/>
            <p:nvPr/>
          </p:nvGrpSpPr>
          <p:grpSpPr>
            <a:xfrm rot="5400000">
              <a:off x="2251414" y="867965"/>
              <a:ext cx="2363594" cy="1032467"/>
              <a:chOff x="5385905" y="5464554"/>
              <a:chExt cx="2363594" cy="1032467"/>
            </a:xfrm>
          </p:grpSpPr>
          <p:sp>
            <p:nvSpPr>
              <p:cNvPr id="87" name="Google Shape;237;p27">
                <a:extLst>
                  <a:ext uri="{FF2B5EF4-FFF2-40B4-BE49-F238E27FC236}">
                    <a16:creationId xmlns:a16="http://schemas.microsoft.com/office/drawing/2014/main" id="{2A44C090-E042-491F-82EA-BAD700C4E783}"/>
                  </a:ext>
                </a:extLst>
              </p:cNvPr>
              <p:cNvSpPr/>
              <p:nvPr/>
            </p:nvSpPr>
            <p:spPr>
              <a:xfrm>
                <a:off x="5390641" y="5464554"/>
                <a:ext cx="2358858" cy="1020195"/>
              </a:xfrm>
              <a:prstGeom prst="rtTriangle">
                <a:avLst/>
              </a:prstGeom>
              <a:solidFill>
                <a:srgbClr val="FFC000">
                  <a:lumMod val="75000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0227306D-8B74-4944-AA1C-471B5BBA1F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5905" y="6473460"/>
                <a:ext cx="2350121" cy="23561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90A1124B-F75E-41B1-8592-85BC83EB25CC}"/>
                  </a:ext>
                </a:extLst>
              </p:cNvPr>
              <p:cNvCxnSpPr>
                <a:cxnSpLocks/>
                <a:stCxn id="87" idx="2"/>
                <a:endCxn id="87" idx="0"/>
              </p:cNvCxnSpPr>
              <p:nvPr/>
            </p:nvCxnSpPr>
            <p:spPr>
              <a:xfrm flipV="1">
                <a:off x="5390641" y="5464554"/>
                <a:ext cx="0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D222027-715C-4003-A1C3-24214AD09B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0641" y="5464554"/>
                <a:ext cx="2358858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94623D9-FF17-4D5A-B60F-39998A523267}"/>
                </a:ext>
              </a:extLst>
            </p:cNvPr>
            <p:cNvSpPr/>
            <p:nvPr/>
          </p:nvSpPr>
          <p:spPr>
            <a:xfrm>
              <a:off x="2933873" y="2558664"/>
              <a:ext cx="972674" cy="980022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258E-F0B4-485F-8B89-886E6B15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3065"/>
            <a:ext cx="8520600" cy="831300"/>
          </a:xfrm>
        </p:spPr>
        <p:txBody>
          <a:bodyPr/>
          <a:lstStyle/>
          <a:p>
            <a:r>
              <a:rPr lang="en-US" dirty="0"/>
              <a:t>Area of rectangle</a:t>
            </a:r>
          </a:p>
        </p:txBody>
      </p:sp>
      <p:sp>
        <p:nvSpPr>
          <p:cNvPr id="4" name="Google Shape;68;p14">
            <a:extLst>
              <a:ext uri="{FF2B5EF4-FFF2-40B4-BE49-F238E27FC236}">
                <a16:creationId xmlns:a16="http://schemas.microsoft.com/office/drawing/2014/main" id="{06425843-9A4F-4E08-ACAA-7B6C66F272D0}"/>
              </a:ext>
            </a:extLst>
          </p:cNvPr>
          <p:cNvSpPr txBox="1">
            <a:spLocks/>
          </p:cNvSpPr>
          <p:nvPr/>
        </p:nvSpPr>
        <p:spPr>
          <a:xfrm>
            <a:off x="760719" y="1225224"/>
            <a:ext cx="7529905" cy="1126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"/>
              <a:buChar char="●"/>
              <a:defRPr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1600"/>
              </a:spcAft>
              <a:buNone/>
            </a:pPr>
            <a:r>
              <a:rPr lang="en-US" dirty="0"/>
              <a:t>Area (rectangle) = width x length </a:t>
            </a:r>
          </a:p>
          <a:p>
            <a:pPr marL="0" indent="0">
              <a:spcBef>
                <a:spcPts val="200"/>
              </a:spcBef>
              <a:spcAft>
                <a:spcPts val="1600"/>
              </a:spcAft>
              <a:buNone/>
            </a:pPr>
            <a:r>
              <a:rPr lang="en-US" dirty="0"/>
              <a:t>What is the area of the rectangle below?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515D4D-307A-463E-8A1F-F2BAB7388D37}"/>
              </a:ext>
            </a:extLst>
          </p:cNvPr>
          <p:cNvSpPr/>
          <p:nvPr/>
        </p:nvSpPr>
        <p:spPr>
          <a:xfrm>
            <a:off x="2752589" y="2950536"/>
            <a:ext cx="1287780" cy="10195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18F1B-4BAC-4FC0-BE80-BBD38ABD894D}"/>
              </a:ext>
            </a:extLst>
          </p:cNvPr>
          <p:cNvSpPr txBox="1"/>
          <p:nvPr/>
        </p:nvSpPr>
        <p:spPr>
          <a:xfrm>
            <a:off x="3032044" y="3987600"/>
            <a:ext cx="728870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ira Sans" panose="020B0604020202020204" charset="0"/>
              </a:rPr>
              <a:t>length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13B7E-70D7-4091-AAE3-8BE603A68D8C}"/>
              </a:ext>
            </a:extLst>
          </p:cNvPr>
          <p:cNvSpPr txBox="1"/>
          <p:nvPr/>
        </p:nvSpPr>
        <p:spPr>
          <a:xfrm rot="5400000">
            <a:off x="3901433" y="3306438"/>
            <a:ext cx="678180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ira Sans" panose="020B0604020202020204" charset="0"/>
              </a:rPr>
              <a:t>width</a:t>
            </a:r>
          </a:p>
        </p:txBody>
      </p:sp>
    </p:spTree>
    <p:extLst>
      <p:ext uri="{BB962C8B-B14F-4D97-AF65-F5344CB8AC3E}">
        <p14:creationId xmlns:p14="http://schemas.microsoft.com/office/powerpoint/2010/main" val="1142471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183A96D1-E82D-48FB-BF9D-DA676DC0AF59}"/>
              </a:ext>
            </a:extLst>
          </p:cNvPr>
          <p:cNvSpPr/>
          <p:nvPr/>
        </p:nvSpPr>
        <p:spPr>
          <a:xfrm>
            <a:off x="1005683" y="788068"/>
            <a:ext cx="2541849" cy="2547799"/>
          </a:xfrm>
          <a:prstGeom prst="rect">
            <a:avLst/>
          </a:prstGeom>
          <a:solidFill>
            <a:srgbClr val="D67F7F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Google Shape;244;p27">
            <a:extLst>
              <a:ext uri="{FF2B5EF4-FFF2-40B4-BE49-F238E27FC236}">
                <a16:creationId xmlns:a16="http://schemas.microsoft.com/office/drawing/2014/main" id="{CB8B368D-1BA4-423B-BF56-5E5A26AAAA94}"/>
              </a:ext>
            </a:extLst>
          </p:cNvPr>
          <p:cNvSpPr txBox="1"/>
          <p:nvPr/>
        </p:nvSpPr>
        <p:spPr>
          <a:xfrm rot="5400000">
            <a:off x="408279" y="1784436"/>
            <a:ext cx="463704" cy="53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a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FA45DAD-1BC1-4F99-92C3-48E9D5A3EB3A}"/>
              </a:ext>
            </a:extLst>
          </p:cNvPr>
          <p:cNvCxnSpPr>
            <a:cxnSpLocks/>
          </p:cNvCxnSpPr>
          <p:nvPr/>
        </p:nvCxnSpPr>
        <p:spPr>
          <a:xfrm rot="5400000">
            <a:off x="-288393" y="2029492"/>
            <a:ext cx="2562464" cy="2569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D875F96-F4CF-4A5D-9E69-B2F3DE6CCBB9}"/>
              </a:ext>
            </a:extLst>
          </p:cNvPr>
          <p:cNvCxnSpPr>
            <a:cxnSpLocks/>
          </p:cNvCxnSpPr>
          <p:nvPr/>
        </p:nvCxnSpPr>
        <p:spPr>
          <a:xfrm>
            <a:off x="983918" y="3315531"/>
            <a:ext cx="2562464" cy="2569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FB5F6BB-59C3-41DE-A825-56301A47B008}"/>
              </a:ext>
            </a:extLst>
          </p:cNvPr>
          <p:cNvCxnSpPr>
            <a:cxnSpLocks/>
          </p:cNvCxnSpPr>
          <p:nvPr/>
        </p:nvCxnSpPr>
        <p:spPr>
          <a:xfrm rot="16200000">
            <a:off x="2267865" y="2051897"/>
            <a:ext cx="2562464" cy="2569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3F6E79D-6D59-4955-AFB2-8B55C63FAFE0}"/>
              </a:ext>
            </a:extLst>
          </p:cNvPr>
          <p:cNvCxnSpPr>
            <a:cxnSpLocks/>
            <a:stCxn id="59" idx="2"/>
          </p:cNvCxnSpPr>
          <p:nvPr/>
        </p:nvCxnSpPr>
        <p:spPr>
          <a:xfrm flipH="1" flipV="1">
            <a:off x="981208" y="761257"/>
            <a:ext cx="2535018" cy="19976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16BC588-E446-410E-9B5F-AF6CEF983CC0}"/>
              </a:ext>
            </a:extLst>
          </p:cNvPr>
          <p:cNvCxnSpPr>
            <a:cxnSpLocks/>
          </p:cNvCxnSpPr>
          <p:nvPr/>
        </p:nvCxnSpPr>
        <p:spPr>
          <a:xfrm flipV="1">
            <a:off x="3536251" y="3338319"/>
            <a:ext cx="0" cy="1112374"/>
          </a:xfrm>
          <a:prstGeom prst="line">
            <a:avLst/>
          </a:prstGeom>
          <a:noFill/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5750797-0806-4448-B369-FAD5F7DA227D}"/>
              </a:ext>
            </a:extLst>
          </p:cNvPr>
          <p:cNvCxnSpPr>
            <a:cxnSpLocks/>
          </p:cNvCxnSpPr>
          <p:nvPr/>
        </p:nvCxnSpPr>
        <p:spPr>
          <a:xfrm rot="5400000" flipV="1">
            <a:off x="4075945" y="3885099"/>
            <a:ext cx="0" cy="1112374"/>
          </a:xfrm>
          <a:prstGeom prst="line">
            <a:avLst/>
          </a:prstGeom>
          <a:noFill/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7236044-9405-485B-8BED-43ADA016083B}"/>
              </a:ext>
            </a:extLst>
          </p:cNvPr>
          <p:cNvCxnSpPr>
            <a:cxnSpLocks/>
          </p:cNvCxnSpPr>
          <p:nvPr/>
        </p:nvCxnSpPr>
        <p:spPr>
          <a:xfrm flipV="1">
            <a:off x="4607268" y="3348247"/>
            <a:ext cx="0" cy="1112374"/>
          </a:xfrm>
          <a:prstGeom prst="line">
            <a:avLst/>
          </a:prstGeom>
          <a:noFill/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069C042-0028-4D04-BA2A-258BA97DCC4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089276" y="2806750"/>
            <a:ext cx="0" cy="1112374"/>
          </a:xfrm>
          <a:prstGeom prst="line">
            <a:avLst/>
          </a:prstGeom>
          <a:noFill/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sp>
        <p:nvSpPr>
          <p:cNvPr id="53" name="Google Shape;241;p27">
            <a:extLst>
              <a:ext uri="{FF2B5EF4-FFF2-40B4-BE49-F238E27FC236}">
                <a16:creationId xmlns:a16="http://schemas.microsoft.com/office/drawing/2014/main" id="{D4520BB2-B546-415A-8515-0F52E88435DF}"/>
              </a:ext>
            </a:extLst>
          </p:cNvPr>
          <p:cNvSpPr txBox="1"/>
          <p:nvPr/>
        </p:nvSpPr>
        <p:spPr>
          <a:xfrm>
            <a:off x="3830333" y="4491533"/>
            <a:ext cx="463704" cy="538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ira Sans"/>
                <a:ea typeface="Fira Sans"/>
                <a:cs typeface="Fira Sans"/>
                <a:sym typeface="Fira Sans"/>
              </a:rPr>
              <a:t>b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5002337-9834-4E61-9B33-A630B09EF358}"/>
              </a:ext>
            </a:extLst>
          </p:cNvPr>
          <p:cNvGrpSpPr/>
          <p:nvPr/>
        </p:nvGrpSpPr>
        <p:grpSpPr>
          <a:xfrm>
            <a:off x="987292" y="3324939"/>
            <a:ext cx="2577155" cy="1125755"/>
            <a:chOff x="5385905" y="5464554"/>
            <a:chExt cx="2363594" cy="1032467"/>
          </a:xfrm>
        </p:grpSpPr>
        <p:sp>
          <p:nvSpPr>
            <p:cNvPr id="71" name="Google Shape;237;p27">
              <a:extLst>
                <a:ext uri="{FF2B5EF4-FFF2-40B4-BE49-F238E27FC236}">
                  <a16:creationId xmlns:a16="http://schemas.microsoft.com/office/drawing/2014/main" id="{D5B921EF-874E-4B2C-8325-33A8595CF037}"/>
                </a:ext>
              </a:extLst>
            </p:cNvPr>
            <p:cNvSpPr/>
            <p:nvPr/>
          </p:nvSpPr>
          <p:spPr>
            <a:xfrm>
              <a:off x="5390641" y="5464554"/>
              <a:ext cx="2358858" cy="1020195"/>
            </a:xfrm>
            <a:prstGeom prst="rtTriangle">
              <a:avLst/>
            </a:prstGeom>
            <a:solidFill>
              <a:srgbClr val="FFC000">
                <a:lumMod val="40000"/>
                <a:lumOff val="60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69E0EB9-9224-4C47-8406-799069692516}"/>
                </a:ext>
              </a:extLst>
            </p:cNvPr>
            <p:cNvCxnSpPr>
              <a:cxnSpLocks/>
            </p:cNvCxnSpPr>
            <p:nvPr/>
          </p:nvCxnSpPr>
          <p:spPr>
            <a:xfrm>
              <a:off x="5385905" y="6473460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036774-55D6-4AA6-BF30-D007738FFBF4}"/>
                </a:ext>
              </a:extLst>
            </p:cNvPr>
            <p:cNvCxnSpPr>
              <a:cxnSpLocks/>
              <a:stCxn id="71" idx="2"/>
              <a:endCxn id="71" idx="0"/>
            </p:cNvCxnSpPr>
            <p:nvPr/>
          </p:nvCxnSpPr>
          <p:spPr>
            <a:xfrm flipV="1">
              <a:off x="5390641" y="5464554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0158AE6-BA9C-46A1-A113-949A7BD7EAE8}"/>
                </a:ext>
              </a:extLst>
            </p:cNvPr>
            <p:cNvCxnSpPr>
              <a:cxnSpLocks/>
            </p:cNvCxnSpPr>
            <p:nvPr/>
          </p:nvCxnSpPr>
          <p:spPr>
            <a:xfrm>
              <a:off x="5390641" y="5464554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716FD43-322B-4A19-80B4-FC3280A53424}"/>
              </a:ext>
            </a:extLst>
          </p:cNvPr>
          <p:cNvGrpSpPr/>
          <p:nvPr/>
        </p:nvGrpSpPr>
        <p:grpSpPr>
          <a:xfrm rot="10800000">
            <a:off x="963278" y="3298866"/>
            <a:ext cx="2579707" cy="1125755"/>
            <a:chOff x="5383564" y="5464554"/>
            <a:chExt cx="2365935" cy="1032467"/>
          </a:xfrm>
        </p:grpSpPr>
        <p:sp>
          <p:nvSpPr>
            <p:cNvPr id="67" name="Google Shape;237;p27">
              <a:extLst>
                <a:ext uri="{FF2B5EF4-FFF2-40B4-BE49-F238E27FC236}">
                  <a16:creationId xmlns:a16="http://schemas.microsoft.com/office/drawing/2014/main" id="{2D756C2D-E823-4F42-8B16-6DBCBD50BFC0}"/>
                </a:ext>
              </a:extLst>
            </p:cNvPr>
            <p:cNvSpPr/>
            <p:nvPr/>
          </p:nvSpPr>
          <p:spPr>
            <a:xfrm>
              <a:off x="5390641" y="5464554"/>
              <a:ext cx="2358858" cy="1020195"/>
            </a:xfrm>
            <a:prstGeom prst="rtTriangle">
              <a:avLst/>
            </a:prstGeom>
            <a:solidFill>
              <a:srgbClr val="ED7D31">
                <a:lumMod val="40000"/>
                <a:lumOff val="60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F0BBCA7-B2D2-4811-9522-5141A610487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383564" y="6450367"/>
              <a:ext cx="2352461" cy="46654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B9FAF865-19D6-46AB-86DB-4D6440F12018}"/>
                </a:ext>
              </a:extLst>
            </p:cNvPr>
            <p:cNvCxnSpPr>
              <a:cxnSpLocks/>
              <a:stCxn id="67" idx="2"/>
              <a:endCxn id="67" idx="0"/>
            </p:cNvCxnSpPr>
            <p:nvPr/>
          </p:nvCxnSpPr>
          <p:spPr>
            <a:xfrm flipV="1">
              <a:off x="5390641" y="5464554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7157DDE-4D99-4E7A-A520-E80C2531056D}"/>
                </a:ext>
              </a:extLst>
            </p:cNvPr>
            <p:cNvCxnSpPr>
              <a:cxnSpLocks/>
            </p:cNvCxnSpPr>
            <p:nvPr/>
          </p:nvCxnSpPr>
          <p:spPr>
            <a:xfrm>
              <a:off x="5390641" y="5464554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3403E8-DE8C-4AC7-85C6-BB08341BE0AB}"/>
              </a:ext>
            </a:extLst>
          </p:cNvPr>
          <p:cNvGrpSpPr/>
          <p:nvPr/>
        </p:nvGrpSpPr>
        <p:grpSpPr>
          <a:xfrm rot="16200000">
            <a:off x="2769846" y="1479580"/>
            <a:ext cx="2583193" cy="1136957"/>
            <a:chOff x="5380367" y="5454280"/>
            <a:chExt cx="2369132" cy="1042741"/>
          </a:xfrm>
        </p:grpSpPr>
        <p:sp>
          <p:nvSpPr>
            <p:cNvPr id="63" name="Google Shape;237;p27">
              <a:extLst>
                <a:ext uri="{FF2B5EF4-FFF2-40B4-BE49-F238E27FC236}">
                  <a16:creationId xmlns:a16="http://schemas.microsoft.com/office/drawing/2014/main" id="{F0D7648F-BFA3-4FE3-9749-C58F5917FE8A}"/>
                </a:ext>
              </a:extLst>
            </p:cNvPr>
            <p:cNvSpPr/>
            <p:nvPr/>
          </p:nvSpPr>
          <p:spPr>
            <a:xfrm>
              <a:off x="5390641" y="5464554"/>
              <a:ext cx="2358858" cy="1020195"/>
            </a:xfrm>
            <a:prstGeom prst="rtTriangle">
              <a:avLst/>
            </a:prstGeom>
            <a:solidFill>
              <a:srgbClr val="ED7D31">
                <a:lumMod val="50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AD555F6-9401-4196-A3C5-C7CB1BA0E910}"/>
                </a:ext>
              </a:extLst>
            </p:cNvPr>
            <p:cNvCxnSpPr>
              <a:cxnSpLocks/>
            </p:cNvCxnSpPr>
            <p:nvPr/>
          </p:nvCxnSpPr>
          <p:spPr>
            <a:xfrm>
              <a:off x="5385905" y="6473460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FA6C437-10B8-4D1F-A324-5C4CD333D6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0367" y="5454280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79CA4EC-6A0D-4BDB-BC75-2A09B55EBC7E}"/>
                </a:ext>
              </a:extLst>
            </p:cNvPr>
            <p:cNvCxnSpPr>
              <a:cxnSpLocks/>
            </p:cNvCxnSpPr>
            <p:nvPr/>
          </p:nvCxnSpPr>
          <p:spPr>
            <a:xfrm>
              <a:off x="5390641" y="5464554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180F6DA-B997-442A-A6F7-78D33B11FB2B}"/>
              </a:ext>
            </a:extLst>
          </p:cNvPr>
          <p:cNvGrpSpPr/>
          <p:nvPr/>
        </p:nvGrpSpPr>
        <p:grpSpPr>
          <a:xfrm rot="5400000">
            <a:off x="2777145" y="1501769"/>
            <a:ext cx="2577155" cy="1125755"/>
            <a:chOff x="5385905" y="5464554"/>
            <a:chExt cx="2363594" cy="1032467"/>
          </a:xfrm>
        </p:grpSpPr>
        <p:sp>
          <p:nvSpPr>
            <p:cNvPr id="59" name="Google Shape;237;p27">
              <a:extLst>
                <a:ext uri="{FF2B5EF4-FFF2-40B4-BE49-F238E27FC236}">
                  <a16:creationId xmlns:a16="http://schemas.microsoft.com/office/drawing/2014/main" id="{B6E07C94-4CF9-4A76-990B-DDC64C204F8E}"/>
                </a:ext>
              </a:extLst>
            </p:cNvPr>
            <p:cNvSpPr/>
            <p:nvPr/>
          </p:nvSpPr>
          <p:spPr>
            <a:xfrm>
              <a:off x="5390641" y="5464554"/>
              <a:ext cx="2358858" cy="1020195"/>
            </a:xfrm>
            <a:prstGeom prst="rtTriangle">
              <a:avLst/>
            </a:prstGeom>
            <a:solidFill>
              <a:srgbClr val="FFC000">
                <a:lumMod val="75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6411A81-B8CB-437B-AB6C-0663C1DB95E3}"/>
                </a:ext>
              </a:extLst>
            </p:cNvPr>
            <p:cNvCxnSpPr>
              <a:cxnSpLocks/>
            </p:cNvCxnSpPr>
            <p:nvPr/>
          </p:nvCxnSpPr>
          <p:spPr>
            <a:xfrm>
              <a:off x="5385905" y="6473460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AB43C03-3D6B-4070-83B5-DF2B72AF3416}"/>
                </a:ext>
              </a:extLst>
            </p:cNvPr>
            <p:cNvCxnSpPr>
              <a:cxnSpLocks/>
              <a:stCxn id="59" idx="2"/>
              <a:endCxn id="59" idx="0"/>
            </p:cNvCxnSpPr>
            <p:nvPr/>
          </p:nvCxnSpPr>
          <p:spPr>
            <a:xfrm flipV="1">
              <a:off x="5390641" y="5464554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3F98992-5094-4D91-BE57-F92769580ACB}"/>
                </a:ext>
              </a:extLst>
            </p:cNvPr>
            <p:cNvCxnSpPr>
              <a:cxnSpLocks/>
            </p:cNvCxnSpPr>
            <p:nvPr/>
          </p:nvCxnSpPr>
          <p:spPr>
            <a:xfrm>
              <a:off x="5390641" y="5464554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D9CC2B0F-956D-4BC6-8F98-26EE60768283}"/>
              </a:ext>
            </a:extLst>
          </p:cNvPr>
          <p:cNvSpPr/>
          <p:nvPr/>
        </p:nvSpPr>
        <p:spPr>
          <a:xfrm>
            <a:off x="3583490" y="3345230"/>
            <a:ext cx="998337" cy="1068571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5038585" y="798739"/>
            <a:ext cx="3641969" cy="362228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187;p24">
            <a:extLst>
              <a:ext uri="{FF2B5EF4-FFF2-40B4-BE49-F238E27FC236}">
                <a16:creationId xmlns:a16="http://schemas.microsoft.com/office/drawing/2014/main" id="{AEF28C43-8ADA-409F-ABE5-4ABE02534552}"/>
              </a:ext>
            </a:extLst>
          </p:cNvPr>
          <p:cNvSpPr/>
          <p:nvPr/>
        </p:nvSpPr>
        <p:spPr>
          <a:xfrm>
            <a:off x="649880" y="760607"/>
            <a:ext cx="3641969" cy="362228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C131D9-4823-4162-8376-E68BED9E30D9}"/>
              </a:ext>
            </a:extLst>
          </p:cNvPr>
          <p:cNvCxnSpPr>
            <a:cxnSpLocks/>
          </p:cNvCxnSpPr>
          <p:nvPr/>
        </p:nvCxnSpPr>
        <p:spPr>
          <a:xfrm>
            <a:off x="4762718" y="3247729"/>
            <a:ext cx="2562464" cy="2569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9EC536-76BB-4249-B738-5B574B291AFD}"/>
              </a:ext>
            </a:extLst>
          </p:cNvPr>
          <p:cNvCxnSpPr>
            <a:cxnSpLocks/>
          </p:cNvCxnSpPr>
          <p:nvPr/>
        </p:nvCxnSpPr>
        <p:spPr>
          <a:xfrm rot="16200000">
            <a:off x="6046665" y="1984095"/>
            <a:ext cx="2562464" cy="2569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3B4B4EC-6CB5-48DD-BF34-612F3545C221}"/>
              </a:ext>
            </a:extLst>
          </p:cNvPr>
          <p:cNvCxnSpPr>
            <a:cxnSpLocks/>
          </p:cNvCxnSpPr>
          <p:nvPr/>
        </p:nvCxnSpPr>
        <p:spPr>
          <a:xfrm flipV="1">
            <a:off x="7315051" y="3270517"/>
            <a:ext cx="0" cy="1112374"/>
          </a:xfrm>
          <a:prstGeom prst="line">
            <a:avLst/>
          </a:prstGeom>
          <a:noFill/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323A9B-DA42-4935-8251-6EEAB6A0B9F6}"/>
              </a:ext>
            </a:extLst>
          </p:cNvPr>
          <p:cNvCxnSpPr>
            <a:cxnSpLocks/>
          </p:cNvCxnSpPr>
          <p:nvPr/>
        </p:nvCxnSpPr>
        <p:spPr>
          <a:xfrm rot="16200000" flipV="1">
            <a:off x="7868076" y="2738948"/>
            <a:ext cx="0" cy="1112374"/>
          </a:xfrm>
          <a:prstGeom prst="line">
            <a:avLst/>
          </a:prstGeom>
          <a:noFill/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2685B4-21B8-4B39-B80B-022F43C6D8A4}"/>
              </a:ext>
            </a:extLst>
          </p:cNvPr>
          <p:cNvGrpSpPr/>
          <p:nvPr/>
        </p:nvGrpSpPr>
        <p:grpSpPr>
          <a:xfrm>
            <a:off x="4766092" y="3257137"/>
            <a:ext cx="2577155" cy="1125755"/>
            <a:chOff x="5385905" y="5464554"/>
            <a:chExt cx="2363594" cy="1032467"/>
          </a:xfrm>
        </p:grpSpPr>
        <p:sp>
          <p:nvSpPr>
            <p:cNvPr id="34" name="Google Shape;237;p27">
              <a:extLst>
                <a:ext uri="{FF2B5EF4-FFF2-40B4-BE49-F238E27FC236}">
                  <a16:creationId xmlns:a16="http://schemas.microsoft.com/office/drawing/2014/main" id="{55DFF10F-9775-4906-A360-96D1E4987936}"/>
                </a:ext>
              </a:extLst>
            </p:cNvPr>
            <p:cNvSpPr/>
            <p:nvPr/>
          </p:nvSpPr>
          <p:spPr>
            <a:xfrm>
              <a:off x="5390641" y="5464554"/>
              <a:ext cx="2358858" cy="1020195"/>
            </a:xfrm>
            <a:prstGeom prst="rtTriangle">
              <a:avLst/>
            </a:prstGeom>
            <a:solidFill>
              <a:srgbClr val="FFC000">
                <a:lumMod val="40000"/>
                <a:lumOff val="60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46173AB-1FBA-47F6-AE39-2B9ECED7E260}"/>
                </a:ext>
              </a:extLst>
            </p:cNvPr>
            <p:cNvCxnSpPr>
              <a:cxnSpLocks/>
            </p:cNvCxnSpPr>
            <p:nvPr/>
          </p:nvCxnSpPr>
          <p:spPr>
            <a:xfrm>
              <a:off x="5385905" y="6473460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65A3352-BD45-42D5-BCEE-8A31EFD177CD}"/>
                </a:ext>
              </a:extLst>
            </p:cNvPr>
            <p:cNvCxnSpPr>
              <a:cxnSpLocks/>
              <a:stCxn id="34" idx="2"/>
              <a:endCxn id="34" idx="0"/>
            </p:cNvCxnSpPr>
            <p:nvPr/>
          </p:nvCxnSpPr>
          <p:spPr>
            <a:xfrm flipV="1">
              <a:off x="5390641" y="5464554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90ACE80-E8E1-440D-945F-6F6096CCCA67}"/>
                </a:ext>
              </a:extLst>
            </p:cNvPr>
            <p:cNvCxnSpPr>
              <a:cxnSpLocks/>
            </p:cNvCxnSpPr>
            <p:nvPr/>
          </p:nvCxnSpPr>
          <p:spPr>
            <a:xfrm>
              <a:off x="5390641" y="5464554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EB74BA1-30F6-4542-9C84-155F33C20B77}"/>
              </a:ext>
            </a:extLst>
          </p:cNvPr>
          <p:cNvGrpSpPr/>
          <p:nvPr/>
        </p:nvGrpSpPr>
        <p:grpSpPr>
          <a:xfrm rot="10800000">
            <a:off x="4742078" y="3231064"/>
            <a:ext cx="2579707" cy="1125755"/>
            <a:chOff x="5383564" y="5464554"/>
            <a:chExt cx="2365935" cy="1032467"/>
          </a:xfrm>
        </p:grpSpPr>
        <p:sp>
          <p:nvSpPr>
            <p:cNvPr id="39" name="Google Shape;237;p27">
              <a:extLst>
                <a:ext uri="{FF2B5EF4-FFF2-40B4-BE49-F238E27FC236}">
                  <a16:creationId xmlns:a16="http://schemas.microsoft.com/office/drawing/2014/main" id="{4F691159-3D36-4EAE-A665-6D45C3C44BC3}"/>
                </a:ext>
              </a:extLst>
            </p:cNvPr>
            <p:cNvSpPr/>
            <p:nvPr/>
          </p:nvSpPr>
          <p:spPr>
            <a:xfrm>
              <a:off x="5390641" y="5464554"/>
              <a:ext cx="2358858" cy="1020195"/>
            </a:xfrm>
            <a:prstGeom prst="rtTriangle">
              <a:avLst/>
            </a:prstGeom>
            <a:solidFill>
              <a:srgbClr val="ED7D31">
                <a:lumMod val="40000"/>
                <a:lumOff val="60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7CCE8DD-8725-4803-8D93-3225D74BBEEE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383564" y="6450367"/>
              <a:ext cx="2352461" cy="46654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F108113-A0DA-494E-870B-EC0F1F36DF99}"/>
                </a:ext>
              </a:extLst>
            </p:cNvPr>
            <p:cNvCxnSpPr>
              <a:cxnSpLocks/>
              <a:stCxn id="39" idx="2"/>
              <a:endCxn id="39" idx="0"/>
            </p:cNvCxnSpPr>
            <p:nvPr/>
          </p:nvCxnSpPr>
          <p:spPr>
            <a:xfrm flipV="1">
              <a:off x="5390641" y="5464554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59CAE5C-1647-443F-81C2-2AF71370DF89}"/>
                </a:ext>
              </a:extLst>
            </p:cNvPr>
            <p:cNvCxnSpPr>
              <a:cxnSpLocks/>
            </p:cNvCxnSpPr>
            <p:nvPr/>
          </p:nvCxnSpPr>
          <p:spPr>
            <a:xfrm>
              <a:off x="5390641" y="5464554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55EFC9D-7DD1-4742-8820-822425E0878F}"/>
              </a:ext>
            </a:extLst>
          </p:cNvPr>
          <p:cNvGrpSpPr/>
          <p:nvPr/>
        </p:nvGrpSpPr>
        <p:grpSpPr>
          <a:xfrm rot="16200000">
            <a:off x="6548646" y="1411778"/>
            <a:ext cx="2583193" cy="1136957"/>
            <a:chOff x="5380367" y="5454280"/>
            <a:chExt cx="2369132" cy="1042741"/>
          </a:xfrm>
        </p:grpSpPr>
        <p:sp>
          <p:nvSpPr>
            <p:cNvPr id="44" name="Google Shape;237;p27">
              <a:extLst>
                <a:ext uri="{FF2B5EF4-FFF2-40B4-BE49-F238E27FC236}">
                  <a16:creationId xmlns:a16="http://schemas.microsoft.com/office/drawing/2014/main" id="{CAEC0517-FDB4-4038-9F82-9F47CEDB707C}"/>
                </a:ext>
              </a:extLst>
            </p:cNvPr>
            <p:cNvSpPr/>
            <p:nvPr/>
          </p:nvSpPr>
          <p:spPr>
            <a:xfrm>
              <a:off x="5390641" y="5464554"/>
              <a:ext cx="2358858" cy="1020195"/>
            </a:xfrm>
            <a:prstGeom prst="rtTriangle">
              <a:avLst/>
            </a:prstGeom>
            <a:solidFill>
              <a:srgbClr val="ED7D31">
                <a:lumMod val="50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82A643C-4A9D-4E1B-8ABB-D0160AE31BDA}"/>
                </a:ext>
              </a:extLst>
            </p:cNvPr>
            <p:cNvCxnSpPr>
              <a:cxnSpLocks/>
            </p:cNvCxnSpPr>
            <p:nvPr/>
          </p:nvCxnSpPr>
          <p:spPr>
            <a:xfrm>
              <a:off x="5385905" y="6473460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1567EC4-4BFB-4AAB-ACF4-5517378CD2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0367" y="5454280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F79BBD0-7E57-4CA8-A3A5-80B23DDBB58F}"/>
                </a:ext>
              </a:extLst>
            </p:cNvPr>
            <p:cNvCxnSpPr>
              <a:cxnSpLocks/>
            </p:cNvCxnSpPr>
            <p:nvPr/>
          </p:nvCxnSpPr>
          <p:spPr>
            <a:xfrm>
              <a:off x="5390641" y="5464554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2E61C1-FCAC-45A1-8865-AD4F6B381D22}"/>
              </a:ext>
            </a:extLst>
          </p:cNvPr>
          <p:cNvGrpSpPr/>
          <p:nvPr/>
        </p:nvGrpSpPr>
        <p:grpSpPr>
          <a:xfrm rot="5400000">
            <a:off x="6555945" y="1433967"/>
            <a:ext cx="2577155" cy="1125755"/>
            <a:chOff x="5385905" y="5464554"/>
            <a:chExt cx="2363594" cy="1032467"/>
          </a:xfrm>
        </p:grpSpPr>
        <p:sp>
          <p:nvSpPr>
            <p:cNvPr id="49" name="Google Shape;237;p27">
              <a:extLst>
                <a:ext uri="{FF2B5EF4-FFF2-40B4-BE49-F238E27FC236}">
                  <a16:creationId xmlns:a16="http://schemas.microsoft.com/office/drawing/2014/main" id="{0ADBD676-FAA2-44D3-B008-00003FE01F4E}"/>
                </a:ext>
              </a:extLst>
            </p:cNvPr>
            <p:cNvSpPr/>
            <p:nvPr/>
          </p:nvSpPr>
          <p:spPr>
            <a:xfrm>
              <a:off x="5390641" y="5464554"/>
              <a:ext cx="2358858" cy="1020195"/>
            </a:xfrm>
            <a:prstGeom prst="rtTriangle">
              <a:avLst/>
            </a:prstGeom>
            <a:solidFill>
              <a:srgbClr val="FFC000">
                <a:lumMod val="75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3C63CF9-911A-455C-8C6C-F0534E3B17A8}"/>
                </a:ext>
              </a:extLst>
            </p:cNvPr>
            <p:cNvCxnSpPr>
              <a:cxnSpLocks/>
            </p:cNvCxnSpPr>
            <p:nvPr/>
          </p:nvCxnSpPr>
          <p:spPr>
            <a:xfrm>
              <a:off x="5385905" y="6473460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F50BEA2-59C1-46BE-9F11-23C0499B2689}"/>
                </a:ext>
              </a:extLst>
            </p:cNvPr>
            <p:cNvCxnSpPr>
              <a:cxnSpLocks/>
              <a:stCxn id="49" idx="2"/>
              <a:endCxn id="49" idx="0"/>
            </p:cNvCxnSpPr>
            <p:nvPr/>
          </p:nvCxnSpPr>
          <p:spPr>
            <a:xfrm flipV="1">
              <a:off x="5390641" y="5464554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3E52958-0C38-41EF-88AD-4874207EAF87}"/>
                </a:ext>
              </a:extLst>
            </p:cNvPr>
            <p:cNvCxnSpPr>
              <a:cxnSpLocks/>
            </p:cNvCxnSpPr>
            <p:nvPr/>
          </p:nvCxnSpPr>
          <p:spPr>
            <a:xfrm>
              <a:off x="5390641" y="5464554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sp>
        <p:nvSpPr>
          <p:cNvPr id="55" name="Google Shape;241;p27">
            <a:extLst>
              <a:ext uri="{FF2B5EF4-FFF2-40B4-BE49-F238E27FC236}">
                <a16:creationId xmlns:a16="http://schemas.microsoft.com/office/drawing/2014/main" id="{09B8CA80-DA82-4B17-BC98-A25E4D1D4AC0}"/>
              </a:ext>
            </a:extLst>
          </p:cNvPr>
          <p:cNvSpPr txBox="1"/>
          <p:nvPr/>
        </p:nvSpPr>
        <p:spPr>
          <a:xfrm>
            <a:off x="4360975" y="3585716"/>
            <a:ext cx="450916" cy="51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800" b="1" dirty="0">
                <a:solidFill>
                  <a:srgbClr val="00B050"/>
                </a:solidFill>
                <a:latin typeface="Fira Sans"/>
                <a:ea typeface="Fira Sans"/>
                <a:cs typeface="Fira Sans"/>
                <a:sym typeface="Fira Sans"/>
              </a:rPr>
              <a:t>b</a:t>
            </a:r>
            <a:endParaRPr sz="1800" b="1" dirty="0">
              <a:solidFill>
                <a:srgbClr val="00B05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6" name="Google Shape;244;p27">
            <a:extLst>
              <a:ext uri="{FF2B5EF4-FFF2-40B4-BE49-F238E27FC236}">
                <a16:creationId xmlns:a16="http://schemas.microsoft.com/office/drawing/2014/main" id="{037D9A23-4E66-40A9-848C-A094BFC6BF53}"/>
              </a:ext>
            </a:extLst>
          </p:cNvPr>
          <p:cNvSpPr txBox="1"/>
          <p:nvPr/>
        </p:nvSpPr>
        <p:spPr>
          <a:xfrm>
            <a:off x="5743868" y="4421470"/>
            <a:ext cx="450916" cy="51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800" b="1" dirty="0">
                <a:solidFill>
                  <a:srgbClr val="FF0000"/>
                </a:solidFill>
                <a:latin typeface="Fira Sans"/>
                <a:ea typeface="Fira Sans"/>
                <a:cs typeface="Fira Sans"/>
                <a:sym typeface="Fira Sans"/>
              </a:rPr>
              <a:t>a</a:t>
            </a:r>
            <a:endParaRPr sz="1800" b="1" dirty="0">
              <a:solidFill>
                <a:srgbClr val="FF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7" name="Google Shape;246;p27">
            <a:extLst>
              <a:ext uri="{FF2B5EF4-FFF2-40B4-BE49-F238E27FC236}">
                <a16:creationId xmlns:a16="http://schemas.microsoft.com/office/drawing/2014/main" id="{A42EA7FF-1BEE-4F02-8658-1BE79A16B1C5}"/>
              </a:ext>
            </a:extLst>
          </p:cNvPr>
          <p:cNvSpPr txBox="1"/>
          <p:nvPr/>
        </p:nvSpPr>
        <p:spPr>
          <a:xfrm rot="1105473">
            <a:off x="5881687" y="3400198"/>
            <a:ext cx="450916" cy="514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1800" b="1" dirty="0">
                <a:solidFill>
                  <a:srgbClr val="0070C0"/>
                </a:solidFill>
                <a:latin typeface="Fira Sans"/>
                <a:ea typeface="Fira Sans"/>
                <a:cs typeface="Fira Sans"/>
                <a:sym typeface="Fira Sans"/>
              </a:rPr>
              <a:t>c</a:t>
            </a:r>
            <a:endParaRPr sz="1800" b="1" dirty="0">
              <a:solidFill>
                <a:srgbClr val="0070C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04ADCD9-F669-4CC3-A0A8-3EBCE524C534}"/>
              </a:ext>
            </a:extLst>
          </p:cNvPr>
          <p:cNvCxnSpPr>
            <a:cxnSpLocks/>
          </p:cNvCxnSpPr>
          <p:nvPr/>
        </p:nvCxnSpPr>
        <p:spPr>
          <a:xfrm>
            <a:off x="4817725" y="4362579"/>
            <a:ext cx="2491799" cy="245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9F20B56-6AC8-4070-AA7E-DD54A33E09C2}"/>
              </a:ext>
            </a:extLst>
          </p:cNvPr>
          <p:cNvCxnSpPr>
            <a:cxnSpLocks/>
          </p:cNvCxnSpPr>
          <p:nvPr/>
        </p:nvCxnSpPr>
        <p:spPr>
          <a:xfrm>
            <a:off x="4822746" y="3311384"/>
            <a:ext cx="2501063" cy="106295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ythagorus-theorem">
            <a:hlinkClick r:id="" action="ppaction://media"/>
            <a:extLst>
              <a:ext uri="{FF2B5EF4-FFF2-40B4-BE49-F238E27FC236}">
                <a16:creationId xmlns:a16="http://schemas.microsoft.com/office/drawing/2014/main" id="{F5338057-CAE5-447E-94F4-2CCF248292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17" y="115740"/>
            <a:ext cx="8690642" cy="488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6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ythagorusmagnets">
            <a:hlinkClick r:id="" action="ppaction://media"/>
            <a:extLst>
              <a:ext uri="{FF2B5EF4-FFF2-40B4-BE49-F238E27FC236}">
                <a16:creationId xmlns:a16="http://schemas.microsoft.com/office/drawing/2014/main" id="{950C1158-0A13-4DA1-AF7E-41C5E650D0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1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 txBox="1">
            <a:spLocks noGrp="1"/>
          </p:cNvSpPr>
          <p:nvPr>
            <p:ph type="body" idx="4294967295"/>
          </p:nvPr>
        </p:nvSpPr>
        <p:spPr>
          <a:xfrm>
            <a:off x="3518066" y="4427968"/>
            <a:ext cx="2147513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F0000"/>
                </a:solidFill>
                <a:latin typeface="Fira Sans" panose="020B0604020202020204" charset="0"/>
              </a:rPr>
              <a:t>a</a:t>
            </a:r>
            <a:r>
              <a:rPr lang="en" sz="2800" b="1" baseline="30000" dirty="0">
                <a:solidFill>
                  <a:srgbClr val="FF0000"/>
                </a:solidFill>
                <a:latin typeface="Fira Sans" panose="020B0604020202020204" charset="0"/>
              </a:rPr>
              <a:t>2</a:t>
            </a:r>
            <a:r>
              <a:rPr lang="en" sz="2800" b="1" dirty="0">
                <a:latin typeface="Fira Sans" panose="020B0604020202020204" charset="0"/>
              </a:rPr>
              <a:t> +</a:t>
            </a:r>
            <a:r>
              <a:rPr lang="en" sz="2800" b="1" dirty="0">
                <a:solidFill>
                  <a:srgbClr val="00B050"/>
                </a:solidFill>
                <a:latin typeface="Fira Sans" panose="020B0604020202020204" charset="0"/>
              </a:rPr>
              <a:t> b</a:t>
            </a:r>
            <a:r>
              <a:rPr lang="en" sz="2800" b="1" baseline="30000" dirty="0">
                <a:solidFill>
                  <a:srgbClr val="00B050"/>
                </a:solidFill>
                <a:latin typeface="Fira Sans" panose="020B0604020202020204" charset="0"/>
              </a:rPr>
              <a:t>2</a:t>
            </a:r>
            <a:r>
              <a:rPr lang="en" sz="2800" b="1" dirty="0">
                <a:solidFill>
                  <a:srgbClr val="00B050"/>
                </a:solidFill>
                <a:latin typeface="Fira Sans" panose="020B0604020202020204" charset="0"/>
              </a:rPr>
              <a:t> </a:t>
            </a:r>
            <a:r>
              <a:rPr lang="en" sz="2800" b="1" dirty="0">
                <a:latin typeface="Fira Sans" panose="020B0604020202020204" charset="0"/>
              </a:rPr>
              <a:t>= </a:t>
            </a:r>
            <a:r>
              <a:rPr lang="en" sz="2800" b="1" dirty="0">
                <a:solidFill>
                  <a:srgbClr val="0070C0"/>
                </a:solidFill>
                <a:latin typeface="Fira Sans" panose="020B0604020202020204" charset="0"/>
              </a:rPr>
              <a:t>c</a:t>
            </a:r>
            <a:r>
              <a:rPr lang="en" sz="2800" b="1" baseline="30000" dirty="0">
                <a:solidFill>
                  <a:srgbClr val="0070C0"/>
                </a:solidFill>
                <a:latin typeface="Fira Sans" panose="020B0604020202020204" charset="0"/>
              </a:rPr>
              <a:t>2</a:t>
            </a:r>
            <a:endParaRPr sz="2800" b="1" baseline="30000" dirty="0">
              <a:solidFill>
                <a:srgbClr val="0070C0"/>
              </a:solidFill>
              <a:latin typeface="Fira Sans" panose="020B0604020202020204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3897365-EFD6-4891-95B7-D5A56512A58B}"/>
              </a:ext>
            </a:extLst>
          </p:cNvPr>
          <p:cNvGrpSpPr/>
          <p:nvPr/>
        </p:nvGrpSpPr>
        <p:grpSpPr>
          <a:xfrm>
            <a:off x="89733" y="612169"/>
            <a:ext cx="3920225" cy="3919162"/>
            <a:chOff x="44684" y="184419"/>
            <a:chExt cx="3920225" cy="3919162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8F25A4A-8E7F-4688-9E98-62BC10153B2E}"/>
                </a:ext>
              </a:extLst>
            </p:cNvPr>
            <p:cNvSpPr/>
            <p:nvPr/>
          </p:nvSpPr>
          <p:spPr>
            <a:xfrm>
              <a:off x="626748" y="213635"/>
              <a:ext cx="2283153" cy="2288476"/>
            </a:xfrm>
            <a:prstGeom prst="rect">
              <a:avLst/>
            </a:prstGeom>
            <a:solidFill>
              <a:srgbClr val="D67F7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endParaRPr>
            </a:p>
          </p:txBody>
        </p:sp>
        <p:sp>
          <p:nvSpPr>
            <p:cNvPr id="77" name="Google Shape;244;p27">
              <a:extLst>
                <a:ext uri="{FF2B5EF4-FFF2-40B4-BE49-F238E27FC236}">
                  <a16:creationId xmlns:a16="http://schemas.microsoft.com/office/drawing/2014/main" id="{EBC97D62-956B-4935-A65C-B515CFD7DB4C}"/>
                </a:ext>
              </a:extLst>
            </p:cNvPr>
            <p:cNvSpPr txBox="1"/>
            <p:nvPr/>
          </p:nvSpPr>
          <p:spPr>
            <a:xfrm rot="5400000">
              <a:off x="78848" y="1127208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a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D79DB25-9D1F-4DA3-8AF4-D40FF7DF19F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560093" y="1351957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F83A32E-8F65-4F41-BC5E-24B414F467F3}"/>
                </a:ext>
              </a:extLst>
            </p:cNvPr>
            <p:cNvCxnSpPr>
              <a:cxnSpLocks/>
            </p:cNvCxnSpPr>
            <p:nvPr/>
          </p:nvCxnSpPr>
          <p:spPr>
            <a:xfrm>
              <a:off x="606786" y="2531426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D83D4E1-67D6-4E1D-AB24-C4AF6F58C4B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784336" y="1372505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E3B0FB2-481A-49C3-AA77-04EFB1365625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4300" y="188817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3FEC26F-D800-4A1C-A820-E655C4E8DC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7615" y="2552326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1DA9E02-19E3-4B3E-8CD4-0DE02C91324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442586" y="3053796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AE13BACF-8F85-4089-9BBC-6AD83168D5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9880" y="2561431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2FEC689-B6E9-4511-8E69-AE81DAEC782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454812" y="2064806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sp>
          <p:nvSpPr>
            <p:cNvPr id="86" name="Google Shape;241;p27">
              <a:extLst>
                <a:ext uri="{FF2B5EF4-FFF2-40B4-BE49-F238E27FC236}">
                  <a16:creationId xmlns:a16="http://schemas.microsoft.com/office/drawing/2014/main" id="{C11C847D-B4A0-44A5-81DB-9FA0AD594A47}"/>
                </a:ext>
              </a:extLst>
            </p:cNvPr>
            <p:cNvSpPr txBox="1"/>
            <p:nvPr/>
          </p:nvSpPr>
          <p:spPr>
            <a:xfrm>
              <a:off x="3217327" y="3609976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b</a:t>
              </a: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5E1E0EF-A01A-4693-AC28-FD52309E80F1}"/>
                </a:ext>
              </a:extLst>
            </p:cNvPr>
            <p:cNvGrpSpPr/>
            <p:nvPr/>
          </p:nvGrpSpPr>
          <p:grpSpPr>
            <a:xfrm>
              <a:off x="609880" y="2540054"/>
              <a:ext cx="2363594" cy="1032467"/>
              <a:chOff x="5385905" y="5464554"/>
              <a:chExt cx="2363594" cy="1032467"/>
            </a:xfrm>
          </p:grpSpPr>
          <p:sp>
            <p:nvSpPr>
              <p:cNvPr id="104" name="Google Shape;237;p27">
                <a:extLst>
                  <a:ext uri="{FF2B5EF4-FFF2-40B4-BE49-F238E27FC236}">
                    <a16:creationId xmlns:a16="http://schemas.microsoft.com/office/drawing/2014/main" id="{168A9ED9-628D-4CD8-9AD2-D58910E71C5A}"/>
                  </a:ext>
                </a:extLst>
              </p:cNvPr>
              <p:cNvSpPr/>
              <p:nvPr/>
            </p:nvSpPr>
            <p:spPr>
              <a:xfrm>
                <a:off x="5390641" y="5464554"/>
                <a:ext cx="2358858" cy="1020195"/>
              </a:xfrm>
              <a:prstGeom prst="rtTriangle">
                <a:avLst/>
              </a:prstGeom>
              <a:solidFill>
                <a:srgbClr val="FFC000">
                  <a:lumMod val="40000"/>
                  <a:lumOff val="60000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" panose="020B0604020202020204" charset="0"/>
                  <a:ea typeface="+mn-ea"/>
                  <a:cs typeface="+mn-cs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374EA344-4D87-42F4-B362-E0337310D6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5905" y="6473460"/>
                <a:ext cx="2350121" cy="23561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D046725F-FAFA-4EA0-904C-5EF96A9F2CA6}"/>
                  </a:ext>
                </a:extLst>
              </p:cNvPr>
              <p:cNvCxnSpPr>
                <a:cxnSpLocks/>
                <a:stCxn id="104" idx="2"/>
                <a:endCxn id="104" idx="0"/>
              </p:cNvCxnSpPr>
              <p:nvPr/>
            </p:nvCxnSpPr>
            <p:spPr>
              <a:xfrm flipV="1">
                <a:off x="5390641" y="5464554"/>
                <a:ext cx="0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2F9B789-43A0-43D9-9FF0-4E8D48769A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0641" y="5464554"/>
                <a:ext cx="2358858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09A03253-B3D5-4759-86C8-C72C0857BFD3}"/>
                </a:ext>
              </a:extLst>
            </p:cNvPr>
            <p:cNvGrpSpPr/>
            <p:nvPr/>
          </p:nvGrpSpPr>
          <p:grpSpPr>
            <a:xfrm rot="10800000">
              <a:off x="587856" y="2516142"/>
              <a:ext cx="2363594" cy="1032467"/>
              <a:chOff x="5385905" y="5464554"/>
              <a:chExt cx="2363594" cy="1032467"/>
            </a:xfrm>
          </p:grpSpPr>
          <p:sp>
            <p:nvSpPr>
              <p:cNvPr id="100" name="Google Shape;237;p27">
                <a:extLst>
                  <a:ext uri="{FF2B5EF4-FFF2-40B4-BE49-F238E27FC236}">
                    <a16:creationId xmlns:a16="http://schemas.microsoft.com/office/drawing/2014/main" id="{825F6A89-67A4-4D03-BEAE-00DE2FFB52DC}"/>
                  </a:ext>
                </a:extLst>
              </p:cNvPr>
              <p:cNvSpPr/>
              <p:nvPr/>
            </p:nvSpPr>
            <p:spPr>
              <a:xfrm>
                <a:off x="5390641" y="5464554"/>
                <a:ext cx="2358858" cy="1020195"/>
              </a:xfrm>
              <a:prstGeom prst="rtTriangle">
                <a:avLst/>
              </a:prstGeom>
              <a:solidFill>
                <a:srgbClr val="F4B18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" panose="020B0604020202020204" charset="0"/>
                  <a:ea typeface="+mn-ea"/>
                  <a:cs typeface="+mn-cs"/>
                </a:endParaRP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87C5365-3893-4747-ABDF-E7951F83D0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5905" y="6473460"/>
                <a:ext cx="2350121" cy="23561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A2B6EDC2-0592-42BC-9DB9-F7A04335C478}"/>
                  </a:ext>
                </a:extLst>
              </p:cNvPr>
              <p:cNvCxnSpPr>
                <a:cxnSpLocks/>
                <a:stCxn id="100" idx="2"/>
                <a:endCxn id="100" idx="0"/>
              </p:cNvCxnSpPr>
              <p:nvPr/>
            </p:nvCxnSpPr>
            <p:spPr>
              <a:xfrm flipV="1">
                <a:off x="5390641" y="5464554"/>
                <a:ext cx="0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25D2D133-9A12-40FC-ACD0-BD7C268AC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0641" y="5464554"/>
                <a:ext cx="2358858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E9CC42F-1D64-4C0C-8D62-02031209D27B}"/>
                </a:ext>
              </a:extLst>
            </p:cNvPr>
            <p:cNvGrpSpPr/>
            <p:nvPr/>
          </p:nvGrpSpPr>
          <p:grpSpPr>
            <a:xfrm rot="16200000">
              <a:off x="2244719" y="847614"/>
              <a:ext cx="2369132" cy="1042741"/>
              <a:chOff x="5380367" y="5454280"/>
              <a:chExt cx="2369132" cy="1042741"/>
            </a:xfrm>
          </p:grpSpPr>
          <p:sp>
            <p:nvSpPr>
              <p:cNvPr id="96" name="Google Shape;237;p27">
                <a:extLst>
                  <a:ext uri="{FF2B5EF4-FFF2-40B4-BE49-F238E27FC236}">
                    <a16:creationId xmlns:a16="http://schemas.microsoft.com/office/drawing/2014/main" id="{85628FB2-7E8A-4FA6-925A-A844D0BE3B50}"/>
                  </a:ext>
                </a:extLst>
              </p:cNvPr>
              <p:cNvSpPr/>
              <p:nvPr/>
            </p:nvSpPr>
            <p:spPr>
              <a:xfrm>
                <a:off x="5390641" y="5464554"/>
                <a:ext cx="2358858" cy="1020195"/>
              </a:xfrm>
              <a:prstGeom prst="rtTriangle">
                <a:avLst/>
              </a:prstGeom>
              <a:solidFill>
                <a:srgbClr val="ED7D31">
                  <a:lumMod val="50000"/>
                </a:srgbClr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" panose="020B0604020202020204" charset="0"/>
                  <a:ea typeface="+mn-ea"/>
                  <a:cs typeface="+mn-cs"/>
                </a:endParaRPr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E0BD807-0BEA-4B6A-9C40-AB86A20E5E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5905" y="6473460"/>
                <a:ext cx="2350121" cy="23561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EA8374A4-98F3-418F-AAAE-FF3B93CD06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80367" y="5454280"/>
                <a:ext cx="0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CA3DCA7-C134-4D49-AD8C-1C7904B5BA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0641" y="5464554"/>
                <a:ext cx="2358858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CA19A21-40D4-4B68-9E96-678511CA4D8C}"/>
                </a:ext>
              </a:extLst>
            </p:cNvPr>
            <p:cNvGrpSpPr/>
            <p:nvPr/>
          </p:nvGrpSpPr>
          <p:grpSpPr>
            <a:xfrm rot="5400000">
              <a:off x="2251414" y="867965"/>
              <a:ext cx="2363594" cy="1032467"/>
              <a:chOff x="5385905" y="5464554"/>
              <a:chExt cx="2363594" cy="1032467"/>
            </a:xfrm>
          </p:grpSpPr>
          <p:sp>
            <p:nvSpPr>
              <p:cNvPr id="92" name="Google Shape;237;p27">
                <a:extLst>
                  <a:ext uri="{FF2B5EF4-FFF2-40B4-BE49-F238E27FC236}">
                    <a16:creationId xmlns:a16="http://schemas.microsoft.com/office/drawing/2014/main" id="{5D98554F-62B9-4512-93D8-EB24E780DD00}"/>
                  </a:ext>
                </a:extLst>
              </p:cNvPr>
              <p:cNvSpPr/>
              <p:nvPr/>
            </p:nvSpPr>
            <p:spPr>
              <a:xfrm>
                <a:off x="5390641" y="5464554"/>
                <a:ext cx="2358858" cy="1020195"/>
              </a:xfrm>
              <a:prstGeom prst="rtTriangle">
                <a:avLst/>
              </a:prstGeom>
              <a:solidFill>
                <a:srgbClr val="BF9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" panose="020B0604020202020204" charset="0"/>
                  <a:ea typeface="+mn-ea"/>
                  <a:cs typeface="+mn-cs"/>
                </a:endParaRP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94CB3F5-FA21-4C62-9D40-A82E33375D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5905" y="6473460"/>
                <a:ext cx="2350121" cy="23561"/>
              </a:xfrm>
              <a:prstGeom prst="line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0B3A176-372E-476B-8F43-7A10393017BD}"/>
                  </a:ext>
                </a:extLst>
              </p:cNvPr>
              <p:cNvCxnSpPr>
                <a:cxnSpLocks/>
                <a:stCxn id="92" idx="2"/>
                <a:endCxn id="92" idx="0"/>
              </p:cNvCxnSpPr>
              <p:nvPr/>
            </p:nvCxnSpPr>
            <p:spPr>
              <a:xfrm flipV="1">
                <a:off x="5390641" y="5464554"/>
                <a:ext cx="0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6B7A42A1-3D18-42C6-8E11-D736D10286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0641" y="5464554"/>
                <a:ext cx="2358858" cy="1020195"/>
              </a:xfrm>
              <a:prstGeom prst="line">
                <a:avLst/>
              </a:prstGeom>
              <a:noFill/>
              <a:ln w="571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323A69D4-5733-4C66-8048-C7165A2A3A72}"/>
                </a:ext>
              </a:extLst>
            </p:cNvPr>
            <p:cNvSpPr/>
            <p:nvPr/>
          </p:nvSpPr>
          <p:spPr>
            <a:xfrm>
              <a:off x="2933873" y="2558664"/>
              <a:ext cx="972674" cy="980022"/>
            </a:xfrm>
            <a:prstGeom prst="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endParaRPr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88425B3-33B2-423F-B92B-9415F5CCC158}"/>
              </a:ext>
            </a:extLst>
          </p:cNvPr>
          <p:cNvSpPr/>
          <p:nvPr/>
        </p:nvSpPr>
        <p:spPr>
          <a:xfrm rot="1412568">
            <a:off x="5424114" y="980385"/>
            <a:ext cx="2515764" cy="2578855"/>
          </a:xfrm>
          <a:prstGeom prst="rect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ra Sans" panose="020B0604020202020204" charset="0"/>
              <a:ea typeface="+mn-ea"/>
              <a:cs typeface="+mn-cs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2F55D60-E6FD-42EE-A4BE-8EFD93826265}"/>
              </a:ext>
            </a:extLst>
          </p:cNvPr>
          <p:cNvGrpSpPr/>
          <p:nvPr/>
        </p:nvGrpSpPr>
        <p:grpSpPr>
          <a:xfrm>
            <a:off x="4592466" y="2909686"/>
            <a:ext cx="2794374" cy="1623790"/>
            <a:chOff x="2845617" y="4756209"/>
            <a:chExt cx="2794374" cy="1623790"/>
          </a:xfrm>
        </p:grpSpPr>
        <p:sp>
          <p:nvSpPr>
            <p:cNvPr id="143" name="Google Shape;237;p27">
              <a:extLst>
                <a:ext uri="{FF2B5EF4-FFF2-40B4-BE49-F238E27FC236}">
                  <a16:creationId xmlns:a16="http://schemas.microsoft.com/office/drawing/2014/main" id="{CCAD6E67-B222-4FE7-BC49-E602AE7C2B60}"/>
                </a:ext>
              </a:extLst>
            </p:cNvPr>
            <p:cNvSpPr/>
            <p:nvPr/>
          </p:nvSpPr>
          <p:spPr>
            <a:xfrm>
              <a:off x="3281133" y="4768481"/>
              <a:ext cx="2358858" cy="1020195"/>
            </a:xfrm>
            <a:prstGeom prst="rtTriangle">
              <a:avLst/>
            </a:prstGeom>
            <a:solidFill>
              <a:srgbClr val="FFC000">
                <a:lumMod val="40000"/>
                <a:lumOff val="60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endParaRPr>
            </a:p>
          </p:txBody>
        </p:sp>
        <p:sp>
          <p:nvSpPr>
            <p:cNvPr id="144" name="Google Shape;241;p27">
              <a:extLst>
                <a:ext uri="{FF2B5EF4-FFF2-40B4-BE49-F238E27FC236}">
                  <a16:creationId xmlns:a16="http://schemas.microsoft.com/office/drawing/2014/main" id="{39D0EBCC-A1B7-481B-8CFF-38EE47A221B5}"/>
                </a:ext>
              </a:extLst>
            </p:cNvPr>
            <p:cNvSpPr txBox="1"/>
            <p:nvPr/>
          </p:nvSpPr>
          <p:spPr>
            <a:xfrm>
              <a:off x="2845617" y="5031776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b</a:t>
              </a: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45" name="Google Shape;244;p27">
              <a:extLst>
                <a:ext uri="{FF2B5EF4-FFF2-40B4-BE49-F238E27FC236}">
                  <a16:creationId xmlns:a16="http://schemas.microsoft.com/office/drawing/2014/main" id="{6E0F88B4-8223-46BC-B373-C9A95EE24ACF}"/>
                </a:ext>
              </a:extLst>
            </p:cNvPr>
            <p:cNvSpPr txBox="1"/>
            <p:nvPr/>
          </p:nvSpPr>
          <p:spPr>
            <a:xfrm>
              <a:off x="4238818" y="5886394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a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46" name="Google Shape;246;p27">
              <a:extLst>
                <a:ext uri="{FF2B5EF4-FFF2-40B4-BE49-F238E27FC236}">
                  <a16:creationId xmlns:a16="http://schemas.microsoft.com/office/drawing/2014/main" id="{D0B9099D-6BE5-4FE1-A659-5BAE2D567D54}"/>
                </a:ext>
              </a:extLst>
            </p:cNvPr>
            <p:cNvSpPr txBox="1"/>
            <p:nvPr/>
          </p:nvSpPr>
          <p:spPr>
            <a:xfrm rot="1105473">
              <a:off x="4247923" y="4756209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c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801A1C43-CEE1-4B5A-8E40-BD9C67A60FD9}"/>
                </a:ext>
              </a:extLst>
            </p:cNvPr>
            <p:cNvCxnSpPr>
              <a:cxnSpLocks/>
            </p:cNvCxnSpPr>
            <p:nvPr/>
          </p:nvCxnSpPr>
          <p:spPr>
            <a:xfrm>
              <a:off x="3276397" y="5777387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AAAA1AB-6C7A-4643-A1E3-71CDA8792566}"/>
                </a:ext>
              </a:extLst>
            </p:cNvPr>
            <p:cNvCxnSpPr>
              <a:cxnSpLocks/>
              <a:stCxn id="143" idx="2"/>
              <a:endCxn id="143" idx="0"/>
            </p:cNvCxnSpPr>
            <p:nvPr/>
          </p:nvCxnSpPr>
          <p:spPr>
            <a:xfrm flipV="1">
              <a:off x="3281133" y="4768481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80D3F196-C3EF-459B-9727-164C7598D0D7}"/>
                </a:ext>
              </a:extLst>
            </p:cNvPr>
            <p:cNvCxnSpPr>
              <a:cxnSpLocks/>
            </p:cNvCxnSpPr>
            <p:nvPr/>
          </p:nvCxnSpPr>
          <p:spPr>
            <a:xfrm>
              <a:off x="3281133" y="4768481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8C043D7-6323-421F-A406-74C6163C48B1}"/>
              </a:ext>
            </a:extLst>
          </p:cNvPr>
          <p:cNvGrpSpPr/>
          <p:nvPr/>
        </p:nvGrpSpPr>
        <p:grpSpPr>
          <a:xfrm rot="5400000">
            <a:off x="3861161" y="724166"/>
            <a:ext cx="2828538" cy="1589627"/>
            <a:chOff x="2811453" y="4756209"/>
            <a:chExt cx="2828538" cy="1589627"/>
          </a:xfrm>
        </p:grpSpPr>
        <p:sp>
          <p:nvSpPr>
            <p:cNvPr id="151" name="Google Shape;237;p27">
              <a:extLst>
                <a:ext uri="{FF2B5EF4-FFF2-40B4-BE49-F238E27FC236}">
                  <a16:creationId xmlns:a16="http://schemas.microsoft.com/office/drawing/2014/main" id="{5CFA599D-24AE-4E16-9C39-E5C3076B17AA}"/>
                </a:ext>
              </a:extLst>
            </p:cNvPr>
            <p:cNvSpPr/>
            <p:nvPr/>
          </p:nvSpPr>
          <p:spPr>
            <a:xfrm>
              <a:off x="3281133" y="4768481"/>
              <a:ext cx="2358858" cy="1020195"/>
            </a:xfrm>
            <a:prstGeom prst="rtTriangle">
              <a:avLst/>
            </a:prstGeom>
            <a:solidFill>
              <a:srgbClr val="BF9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endParaRPr>
            </a:p>
          </p:txBody>
        </p:sp>
        <p:sp>
          <p:nvSpPr>
            <p:cNvPr id="152" name="Google Shape;241;p27">
              <a:extLst>
                <a:ext uri="{FF2B5EF4-FFF2-40B4-BE49-F238E27FC236}">
                  <a16:creationId xmlns:a16="http://schemas.microsoft.com/office/drawing/2014/main" id="{EF071CAE-76FE-4B5B-8566-5E5CD769100B}"/>
                </a:ext>
              </a:extLst>
            </p:cNvPr>
            <p:cNvSpPr txBox="1"/>
            <p:nvPr/>
          </p:nvSpPr>
          <p:spPr>
            <a:xfrm rot="16200000">
              <a:off x="2845617" y="5031776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b</a:t>
              </a: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53" name="Google Shape;244;p27">
              <a:extLst>
                <a:ext uri="{FF2B5EF4-FFF2-40B4-BE49-F238E27FC236}">
                  <a16:creationId xmlns:a16="http://schemas.microsoft.com/office/drawing/2014/main" id="{6C024491-5963-4BB8-A7B0-5565A1D625FF}"/>
                </a:ext>
              </a:extLst>
            </p:cNvPr>
            <p:cNvSpPr txBox="1"/>
            <p:nvPr/>
          </p:nvSpPr>
          <p:spPr>
            <a:xfrm rot="16200000">
              <a:off x="4238819" y="5886394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a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54" name="Google Shape;246;p27">
              <a:extLst>
                <a:ext uri="{FF2B5EF4-FFF2-40B4-BE49-F238E27FC236}">
                  <a16:creationId xmlns:a16="http://schemas.microsoft.com/office/drawing/2014/main" id="{3D6706E8-6B76-4059-965A-EF714559EC73}"/>
                </a:ext>
              </a:extLst>
            </p:cNvPr>
            <p:cNvSpPr txBox="1"/>
            <p:nvPr/>
          </p:nvSpPr>
          <p:spPr>
            <a:xfrm rot="1105473">
              <a:off x="4247923" y="4756209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c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7042F464-5120-4611-A731-2A4DD8BCD550}"/>
                </a:ext>
              </a:extLst>
            </p:cNvPr>
            <p:cNvCxnSpPr>
              <a:cxnSpLocks/>
            </p:cNvCxnSpPr>
            <p:nvPr/>
          </p:nvCxnSpPr>
          <p:spPr>
            <a:xfrm>
              <a:off x="3276397" y="5777387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E9FCA51-E4BC-4CF4-AE12-0B17DACE9BB2}"/>
                </a:ext>
              </a:extLst>
            </p:cNvPr>
            <p:cNvCxnSpPr>
              <a:cxnSpLocks/>
              <a:stCxn id="151" idx="2"/>
              <a:endCxn id="151" idx="0"/>
            </p:cNvCxnSpPr>
            <p:nvPr/>
          </p:nvCxnSpPr>
          <p:spPr>
            <a:xfrm flipV="1">
              <a:off x="3281133" y="4768481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F401851-998F-4EF8-9E2D-381C02EAF0B5}"/>
                </a:ext>
              </a:extLst>
            </p:cNvPr>
            <p:cNvCxnSpPr>
              <a:cxnSpLocks/>
            </p:cNvCxnSpPr>
            <p:nvPr/>
          </p:nvCxnSpPr>
          <p:spPr>
            <a:xfrm>
              <a:off x="3281133" y="4768481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28F1029-4531-4949-AB6F-196B1FEAFD64}"/>
              </a:ext>
            </a:extLst>
          </p:cNvPr>
          <p:cNvGrpSpPr/>
          <p:nvPr/>
        </p:nvGrpSpPr>
        <p:grpSpPr>
          <a:xfrm rot="10800000">
            <a:off x="6022552" y="0"/>
            <a:ext cx="2794374" cy="1623790"/>
            <a:chOff x="2845617" y="4756209"/>
            <a:chExt cx="2794374" cy="1623790"/>
          </a:xfrm>
        </p:grpSpPr>
        <p:sp>
          <p:nvSpPr>
            <p:cNvPr id="159" name="Google Shape;237;p27">
              <a:extLst>
                <a:ext uri="{FF2B5EF4-FFF2-40B4-BE49-F238E27FC236}">
                  <a16:creationId xmlns:a16="http://schemas.microsoft.com/office/drawing/2014/main" id="{95AE59F6-A87F-4A07-879B-27CCCC70037E}"/>
                </a:ext>
              </a:extLst>
            </p:cNvPr>
            <p:cNvSpPr/>
            <p:nvPr/>
          </p:nvSpPr>
          <p:spPr>
            <a:xfrm>
              <a:off x="3281133" y="4768481"/>
              <a:ext cx="2358858" cy="1020195"/>
            </a:xfrm>
            <a:prstGeom prst="rtTriangle">
              <a:avLst/>
            </a:prstGeom>
            <a:solidFill>
              <a:srgbClr val="F4B18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endParaRPr>
            </a:p>
          </p:txBody>
        </p:sp>
        <p:sp>
          <p:nvSpPr>
            <p:cNvPr id="160" name="Google Shape;241;p27">
              <a:extLst>
                <a:ext uri="{FF2B5EF4-FFF2-40B4-BE49-F238E27FC236}">
                  <a16:creationId xmlns:a16="http://schemas.microsoft.com/office/drawing/2014/main" id="{EB9A2717-D8D1-4AEF-9824-FD6998970279}"/>
                </a:ext>
              </a:extLst>
            </p:cNvPr>
            <p:cNvSpPr txBox="1"/>
            <p:nvPr/>
          </p:nvSpPr>
          <p:spPr>
            <a:xfrm rot="10800000">
              <a:off x="2845617" y="5031776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b</a:t>
              </a: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61" name="Google Shape;244;p27">
              <a:extLst>
                <a:ext uri="{FF2B5EF4-FFF2-40B4-BE49-F238E27FC236}">
                  <a16:creationId xmlns:a16="http://schemas.microsoft.com/office/drawing/2014/main" id="{5335E4F1-AF08-410D-8A44-1D46A0EA5599}"/>
                </a:ext>
              </a:extLst>
            </p:cNvPr>
            <p:cNvSpPr txBox="1"/>
            <p:nvPr/>
          </p:nvSpPr>
          <p:spPr>
            <a:xfrm rot="10800000">
              <a:off x="4238818" y="5886394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a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62" name="Google Shape;246;p27">
              <a:extLst>
                <a:ext uri="{FF2B5EF4-FFF2-40B4-BE49-F238E27FC236}">
                  <a16:creationId xmlns:a16="http://schemas.microsoft.com/office/drawing/2014/main" id="{9C720E52-44CE-471E-97DD-54AF1A93421E}"/>
                </a:ext>
              </a:extLst>
            </p:cNvPr>
            <p:cNvSpPr txBox="1"/>
            <p:nvPr/>
          </p:nvSpPr>
          <p:spPr>
            <a:xfrm rot="1105473">
              <a:off x="4247923" y="4756209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c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61412C6-37AF-4CF0-8A43-51BD5209E1BA}"/>
                </a:ext>
              </a:extLst>
            </p:cNvPr>
            <p:cNvCxnSpPr>
              <a:cxnSpLocks/>
            </p:cNvCxnSpPr>
            <p:nvPr/>
          </p:nvCxnSpPr>
          <p:spPr>
            <a:xfrm>
              <a:off x="3276397" y="5777387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9BA9A0E5-44E8-45B1-89DB-FBDDD87AF413}"/>
                </a:ext>
              </a:extLst>
            </p:cNvPr>
            <p:cNvCxnSpPr>
              <a:cxnSpLocks/>
              <a:stCxn id="159" idx="2"/>
              <a:endCxn id="159" idx="0"/>
            </p:cNvCxnSpPr>
            <p:nvPr/>
          </p:nvCxnSpPr>
          <p:spPr>
            <a:xfrm flipV="1">
              <a:off x="3281133" y="4768481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31958C41-0058-4CAA-8AD6-425945BEB5BA}"/>
                </a:ext>
              </a:extLst>
            </p:cNvPr>
            <p:cNvCxnSpPr>
              <a:cxnSpLocks/>
            </p:cNvCxnSpPr>
            <p:nvPr/>
          </p:nvCxnSpPr>
          <p:spPr>
            <a:xfrm>
              <a:off x="3281133" y="4768481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FA0773DB-D0F2-4513-B150-2716CEE70A33}"/>
              </a:ext>
            </a:extLst>
          </p:cNvPr>
          <p:cNvGrpSpPr/>
          <p:nvPr/>
        </p:nvGrpSpPr>
        <p:grpSpPr>
          <a:xfrm rot="16200000">
            <a:off x="6654486" y="2279516"/>
            <a:ext cx="2948199" cy="1589627"/>
            <a:chOff x="2691792" y="4756209"/>
            <a:chExt cx="2948199" cy="1589627"/>
          </a:xfrm>
        </p:grpSpPr>
        <p:sp>
          <p:nvSpPr>
            <p:cNvPr id="167" name="Google Shape;237;p27">
              <a:extLst>
                <a:ext uri="{FF2B5EF4-FFF2-40B4-BE49-F238E27FC236}">
                  <a16:creationId xmlns:a16="http://schemas.microsoft.com/office/drawing/2014/main" id="{514770E3-3666-4AB6-B98E-888E03A96569}"/>
                </a:ext>
              </a:extLst>
            </p:cNvPr>
            <p:cNvSpPr/>
            <p:nvPr/>
          </p:nvSpPr>
          <p:spPr>
            <a:xfrm>
              <a:off x="3281133" y="4768481"/>
              <a:ext cx="2358858" cy="1020195"/>
            </a:xfrm>
            <a:prstGeom prst="rtTriangle">
              <a:avLst/>
            </a:prstGeom>
            <a:solidFill>
              <a:srgbClr val="ED7D31">
                <a:lumMod val="50000"/>
              </a:srgbClr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" panose="020B0604020202020204" charset="0"/>
                <a:ea typeface="+mn-ea"/>
                <a:cs typeface="+mn-cs"/>
              </a:endParaRPr>
            </a:p>
          </p:txBody>
        </p:sp>
        <p:sp>
          <p:nvSpPr>
            <p:cNvPr id="168" name="Google Shape;241;p27">
              <a:extLst>
                <a:ext uri="{FF2B5EF4-FFF2-40B4-BE49-F238E27FC236}">
                  <a16:creationId xmlns:a16="http://schemas.microsoft.com/office/drawing/2014/main" id="{8BB1BEAC-4820-44F0-A2DD-A8454BB7735B}"/>
                </a:ext>
              </a:extLst>
            </p:cNvPr>
            <p:cNvSpPr txBox="1"/>
            <p:nvPr/>
          </p:nvSpPr>
          <p:spPr>
            <a:xfrm rot="5400000">
              <a:off x="2725956" y="5031777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b</a:t>
              </a:r>
              <a:endParaRPr kumimoji="0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69" name="Google Shape;244;p27">
              <a:extLst>
                <a:ext uri="{FF2B5EF4-FFF2-40B4-BE49-F238E27FC236}">
                  <a16:creationId xmlns:a16="http://schemas.microsoft.com/office/drawing/2014/main" id="{E54F4FFA-5164-40E5-9B23-DB1849FC7BB3}"/>
                </a:ext>
              </a:extLst>
            </p:cNvPr>
            <p:cNvSpPr txBox="1"/>
            <p:nvPr/>
          </p:nvSpPr>
          <p:spPr>
            <a:xfrm rot="5400000">
              <a:off x="4238818" y="5886394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a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70" name="Google Shape;246;p27">
              <a:extLst>
                <a:ext uri="{FF2B5EF4-FFF2-40B4-BE49-F238E27FC236}">
                  <a16:creationId xmlns:a16="http://schemas.microsoft.com/office/drawing/2014/main" id="{19AEDA93-7CCD-4131-BE41-CF0C70025BAE}"/>
                </a:ext>
              </a:extLst>
            </p:cNvPr>
            <p:cNvSpPr txBox="1"/>
            <p:nvPr/>
          </p:nvSpPr>
          <p:spPr>
            <a:xfrm rot="1105473">
              <a:off x="4247923" y="4756209"/>
              <a:ext cx="425278" cy="493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Fira Sans" panose="020B0604020202020204" charset="0"/>
                  <a:ea typeface="Fira Sans"/>
                  <a:cs typeface="Fira Sans"/>
                  <a:sym typeface="Fira Sans"/>
                </a:rPr>
                <a:t>c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ira Sans" panose="020B0604020202020204" charset="0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9A87C0B7-E8F5-4BAE-B937-6C5FEB6BE41C}"/>
                </a:ext>
              </a:extLst>
            </p:cNvPr>
            <p:cNvCxnSpPr>
              <a:cxnSpLocks/>
            </p:cNvCxnSpPr>
            <p:nvPr/>
          </p:nvCxnSpPr>
          <p:spPr>
            <a:xfrm>
              <a:off x="3276397" y="5777387"/>
              <a:ext cx="2350121" cy="235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177C9842-8CEC-4ED1-8B28-CFBF9715A63B}"/>
                </a:ext>
              </a:extLst>
            </p:cNvPr>
            <p:cNvCxnSpPr>
              <a:cxnSpLocks/>
              <a:stCxn id="167" idx="2"/>
              <a:endCxn id="167" idx="0"/>
            </p:cNvCxnSpPr>
            <p:nvPr/>
          </p:nvCxnSpPr>
          <p:spPr>
            <a:xfrm flipV="1">
              <a:off x="3281133" y="4768481"/>
              <a:ext cx="0" cy="1020195"/>
            </a:xfrm>
            <a:prstGeom prst="line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B553C5D7-940D-49A3-99C5-6313BD356EA9}"/>
                </a:ext>
              </a:extLst>
            </p:cNvPr>
            <p:cNvCxnSpPr>
              <a:cxnSpLocks/>
            </p:cNvCxnSpPr>
            <p:nvPr/>
          </p:nvCxnSpPr>
          <p:spPr>
            <a:xfrm>
              <a:off x="3281133" y="4768481"/>
              <a:ext cx="2358858" cy="1020195"/>
            </a:xfrm>
            <a:prstGeom prst="line">
              <a:avLst/>
            </a:prstGeom>
            <a:noFill/>
            <a:ln w="5715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Details … </a:t>
            </a:r>
            <a:endParaRPr/>
          </a:p>
        </p:txBody>
      </p:sp>
      <p:sp>
        <p:nvSpPr>
          <p:cNvPr id="279" name="Google Shape;279;p28"/>
          <p:cNvSpPr txBox="1">
            <a:spLocks noGrp="1"/>
          </p:cNvSpPr>
          <p:nvPr>
            <p:ph type="body" idx="4294967295"/>
          </p:nvPr>
        </p:nvSpPr>
        <p:spPr>
          <a:xfrm>
            <a:off x="521700" y="1225225"/>
            <a:ext cx="831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The shape in the middle in the second square is also a square.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The overlap between the sh</a:t>
            </a:r>
            <a:r>
              <a:rPr lang="en-US" dirty="0"/>
              <a:t>apes is of area zero.</a:t>
            </a:r>
            <a:endParaRPr lang="en" dirty="0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7AEE5D59-33F3-41A3-8F32-581FAD512AE2}"/>
              </a:ext>
            </a:extLst>
          </p:cNvPr>
          <p:cNvSpPr/>
          <p:nvPr/>
        </p:nvSpPr>
        <p:spPr>
          <a:xfrm>
            <a:off x="2256330" y="2902225"/>
            <a:ext cx="762000" cy="1112520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608201A-F00C-420F-B55A-7B67C0595FF7}"/>
              </a:ext>
            </a:extLst>
          </p:cNvPr>
          <p:cNvSpPr/>
          <p:nvPr/>
        </p:nvSpPr>
        <p:spPr>
          <a:xfrm>
            <a:off x="698400" y="2902225"/>
            <a:ext cx="632460" cy="1112520"/>
          </a:xfrm>
          <a:prstGeom prst="triangle">
            <a:avLst>
              <a:gd name="adj" fmla="val 76506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417F817A-CF50-499E-B0C7-4727090C842B}"/>
              </a:ext>
            </a:extLst>
          </p:cNvPr>
          <p:cNvSpPr/>
          <p:nvPr/>
        </p:nvSpPr>
        <p:spPr>
          <a:xfrm>
            <a:off x="4296000" y="2902225"/>
            <a:ext cx="762000" cy="1112520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FDD04F3-DD9F-415D-8FED-6E685DBC3E17}"/>
              </a:ext>
            </a:extLst>
          </p:cNvPr>
          <p:cNvSpPr/>
          <p:nvPr/>
        </p:nvSpPr>
        <p:spPr>
          <a:xfrm>
            <a:off x="3825690" y="2902225"/>
            <a:ext cx="632460" cy="1112520"/>
          </a:xfrm>
          <a:prstGeom prst="triangle">
            <a:avLst>
              <a:gd name="adj" fmla="val 76506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62F801C-777C-4204-AFDF-5D2CFD1CDBC8}"/>
              </a:ext>
            </a:extLst>
          </p:cNvPr>
          <p:cNvSpPr/>
          <p:nvPr/>
        </p:nvSpPr>
        <p:spPr>
          <a:xfrm>
            <a:off x="4296000" y="2902225"/>
            <a:ext cx="162150" cy="111252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120CE507-68C0-46AA-8D96-090F01642D76}"/>
              </a:ext>
            </a:extLst>
          </p:cNvPr>
          <p:cNvSpPr/>
          <p:nvPr/>
        </p:nvSpPr>
        <p:spPr>
          <a:xfrm>
            <a:off x="5850930" y="2904025"/>
            <a:ext cx="632460" cy="1112520"/>
          </a:xfrm>
          <a:prstGeom prst="triangle">
            <a:avLst>
              <a:gd name="adj" fmla="val 76506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5D515A3-50D1-4474-9EAD-02F244284A65}"/>
              </a:ext>
            </a:extLst>
          </p:cNvPr>
          <p:cNvSpPr/>
          <p:nvPr/>
        </p:nvSpPr>
        <p:spPr>
          <a:xfrm>
            <a:off x="6500940" y="2902225"/>
            <a:ext cx="762000" cy="1112520"/>
          </a:xfrm>
          <a:prstGeom prst="rt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285" name="Google Shape;285;p29"/>
          <p:cNvSpPr txBox="1">
            <a:spLocks noGrp="1"/>
          </p:cNvSpPr>
          <p:nvPr>
            <p:ph type="body" idx="4294967295"/>
          </p:nvPr>
        </p:nvSpPr>
        <p:spPr>
          <a:xfrm>
            <a:off x="754380" y="1225550"/>
            <a:ext cx="7767320" cy="7708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the Pythagorean theorem to find out the missing value:</a:t>
            </a:r>
            <a:endParaRPr dirty="0"/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CF4A921B-83CB-4DC9-889D-53C4097274C7}"/>
              </a:ext>
            </a:extLst>
          </p:cNvPr>
          <p:cNvSpPr/>
          <p:nvPr/>
        </p:nvSpPr>
        <p:spPr>
          <a:xfrm>
            <a:off x="2415540" y="2293236"/>
            <a:ext cx="2594450" cy="1971403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D7BBF-F324-4200-97BD-EEA9B20EC577}"/>
              </a:ext>
            </a:extLst>
          </p:cNvPr>
          <p:cNvSpPr txBox="1"/>
          <p:nvPr/>
        </p:nvSpPr>
        <p:spPr>
          <a:xfrm>
            <a:off x="1953004" y="3078882"/>
            <a:ext cx="3276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ira Sans" panose="020B0604020202020204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0D4A4-5110-4B42-9E59-90C5586CF0F7}"/>
              </a:ext>
            </a:extLst>
          </p:cNvPr>
          <p:cNvSpPr txBox="1"/>
          <p:nvPr/>
        </p:nvSpPr>
        <p:spPr>
          <a:xfrm>
            <a:off x="3242951" y="4361380"/>
            <a:ext cx="3276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ira Sans" panose="020B0604020202020204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3469F-E36A-43F8-8BD4-1B213FC3A663}"/>
              </a:ext>
            </a:extLst>
          </p:cNvPr>
          <p:cNvSpPr txBox="1"/>
          <p:nvPr/>
        </p:nvSpPr>
        <p:spPr>
          <a:xfrm>
            <a:off x="3976871" y="3004699"/>
            <a:ext cx="3276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ira Sans" panose="020B0604020202020204" charset="0"/>
              </a:rPr>
              <a:t>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  <p:sp>
        <p:nvSpPr>
          <p:cNvPr id="285" name="Google Shape;285;p29"/>
          <p:cNvSpPr txBox="1">
            <a:spLocks noGrp="1"/>
          </p:cNvSpPr>
          <p:nvPr>
            <p:ph type="body" idx="4294967295"/>
          </p:nvPr>
        </p:nvSpPr>
        <p:spPr>
          <a:xfrm>
            <a:off x="746760" y="1225550"/>
            <a:ext cx="7774940" cy="7099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dirty="0"/>
              <a:t>Use the Pythagorean theorem to find out the missing value: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0600FDB-A246-4904-8894-9A77C32FB7F6}"/>
              </a:ext>
            </a:extLst>
          </p:cNvPr>
          <p:cNvSpPr/>
          <p:nvPr/>
        </p:nvSpPr>
        <p:spPr>
          <a:xfrm>
            <a:off x="2397418" y="2339338"/>
            <a:ext cx="3980330" cy="1578612"/>
          </a:xfrm>
          <a:prstGeom prst="rt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ira Sans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1348E7-5821-43FF-9E64-9722FBA268F4}"/>
              </a:ext>
            </a:extLst>
          </p:cNvPr>
          <p:cNvSpPr txBox="1"/>
          <p:nvPr/>
        </p:nvSpPr>
        <p:spPr>
          <a:xfrm>
            <a:off x="1768561" y="2928589"/>
            <a:ext cx="3276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ira Sans" panose="020B060402020202020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ABB25-BCFC-459B-A071-9A885AB86F03}"/>
              </a:ext>
            </a:extLst>
          </p:cNvPr>
          <p:cNvSpPr txBox="1"/>
          <p:nvPr/>
        </p:nvSpPr>
        <p:spPr>
          <a:xfrm>
            <a:off x="3638359" y="4121753"/>
            <a:ext cx="4991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ira Sans" panose="020B0604020202020204" charset="0"/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56D354-C790-4972-B322-0B1193E3F5D9}"/>
              </a:ext>
            </a:extLst>
          </p:cNvPr>
          <p:cNvSpPr txBox="1"/>
          <p:nvPr/>
        </p:nvSpPr>
        <p:spPr>
          <a:xfrm>
            <a:off x="4087617" y="2436018"/>
            <a:ext cx="4686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ira Sans" panose="020B0604020202020204" charset="0"/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CB3A5-6B51-4B3C-BDD4-A89D520D104D}"/>
              </a:ext>
            </a:extLst>
          </p:cNvPr>
          <p:cNvSpPr txBox="1"/>
          <p:nvPr/>
        </p:nvSpPr>
        <p:spPr>
          <a:xfrm>
            <a:off x="6246446" y="2282130"/>
            <a:ext cx="14452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" sz="2000" dirty="0">
                <a:latin typeface="Fira Sans" panose="020B0604020202020204" charset="0"/>
              </a:rPr>
              <a:t>13</a:t>
            </a:r>
            <a:r>
              <a:rPr lang="en" sz="2000" baseline="30000" dirty="0">
                <a:latin typeface="Fira Sans" panose="020B0604020202020204" charset="0"/>
              </a:rPr>
              <a:t>2</a:t>
            </a:r>
            <a:r>
              <a:rPr lang="en" sz="2000" dirty="0">
                <a:latin typeface="Fira Sans" panose="020B0604020202020204" charset="0"/>
              </a:rPr>
              <a:t> = 169</a:t>
            </a:r>
          </a:p>
          <a:p>
            <a:r>
              <a:rPr lang="en" sz="2000" dirty="0">
                <a:latin typeface="Fira Sans" panose="020B0604020202020204" charset="0"/>
              </a:rPr>
              <a:t>12</a:t>
            </a:r>
            <a:r>
              <a:rPr lang="en" sz="2000" baseline="30000" dirty="0">
                <a:latin typeface="Fira Sans" panose="020B0604020202020204" charset="0"/>
              </a:rPr>
              <a:t>2</a:t>
            </a:r>
            <a:r>
              <a:rPr lang="en" sz="2000" dirty="0">
                <a:latin typeface="Fira Sans" panose="020B0604020202020204" charset="0"/>
              </a:rPr>
              <a:t> = 144</a:t>
            </a:r>
          </a:p>
        </p:txBody>
      </p:sp>
    </p:spTree>
    <p:extLst>
      <p:ext uri="{BB962C8B-B14F-4D97-AF65-F5344CB8AC3E}">
        <p14:creationId xmlns:p14="http://schemas.microsoft.com/office/powerpoint/2010/main" val="3970976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409A7-2CDE-46FE-A0CC-676C74C3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Pythagorean Triples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AC2F9-23D6-4540-89CC-E2E28DAA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255" y="1107085"/>
            <a:ext cx="8520599" cy="3354000"/>
          </a:xfrm>
        </p:spPr>
        <p:txBody>
          <a:bodyPr/>
          <a:lstStyle/>
          <a:p>
            <a:pPr marL="139700" indent="0">
              <a:buNone/>
            </a:pPr>
            <a:r>
              <a:rPr lang="en-US" sz="2000" dirty="0"/>
              <a:t>A triple </a:t>
            </a:r>
            <a:r>
              <a:rPr lang="en-US" sz="2000" i="1" dirty="0">
                <a:solidFill>
                  <a:srgbClr val="FF0000"/>
                </a:solidFill>
              </a:rPr>
              <a:t>a</a:t>
            </a:r>
            <a:r>
              <a:rPr lang="en-US" sz="2000" i="1" dirty="0"/>
              <a:t>, </a:t>
            </a:r>
            <a:r>
              <a:rPr lang="en-US" sz="2000" i="1" dirty="0">
                <a:solidFill>
                  <a:srgbClr val="00B050"/>
                </a:solidFill>
              </a:rPr>
              <a:t>b</a:t>
            </a:r>
            <a:r>
              <a:rPr lang="en-US" sz="2000" i="1" dirty="0"/>
              <a:t>, </a:t>
            </a:r>
            <a:r>
              <a:rPr lang="en-US" sz="2000" i="1" dirty="0">
                <a:solidFill>
                  <a:srgbClr val="002060"/>
                </a:solidFill>
              </a:rPr>
              <a:t>c</a:t>
            </a:r>
            <a:r>
              <a:rPr lang="en-US" sz="2000" dirty="0"/>
              <a:t> with </a:t>
            </a:r>
            <a:r>
              <a:rPr lang="en-US" sz="2000" b="1" i="1" dirty="0">
                <a:solidFill>
                  <a:srgbClr val="FF0000"/>
                </a:solidFill>
              </a:rPr>
              <a:t>a</a:t>
            </a:r>
            <a:r>
              <a:rPr lang="en-US" sz="2000" b="1" baseline="30000" dirty="0">
                <a:solidFill>
                  <a:srgbClr val="FF0000"/>
                </a:solidFill>
              </a:rPr>
              <a:t>2</a:t>
            </a:r>
            <a:r>
              <a:rPr lang="en-US" sz="2000" b="1" dirty="0"/>
              <a:t> + </a:t>
            </a:r>
            <a:r>
              <a:rPr lang="en-US" sz="2000" b="1" i="1" dirty="0">
                <a:solidFill>
                  <a:srgbClr val="00B050"/>
                </a:solidFill>
              </a:rPr>
              <a:t>b</a:t>
            </a:r>
            <a:r>
              <a:rPr lang="en-US" sz="2000" b="1" baseline="30000" dirty="0">
                <a:solidFill>
                  <a:srgbClr val="00B050"/>
                </a:solidFill>
              </a:rPr>
              <a:t>2</a:t>
            </a:r>
            <a:r>
              <a:rPr lang="en-US" sz="2000" b="1" dirty="0"/>
              <a:t> = </a:t>
            </a:r>
            <a:r>
              <a:rPr lang="en-US" sz="2000" b="1" i="1" dirty="0">
                <a:solidFill>
                  <a:srgbClr val="002060"/>
                </a:solidFill>
              </a:rPr>
              <a:t>c</a:t>
            </a:r>
            <a:r>
              <a:rPr lang="en-US" sz="2000" b="1" baseline="30000" dirty="0">
                <a:solidFill>
                  <a:srgbClr val="002060"/>
                </a:solidFill>
              </a:rPr>
              <a:t>2</a:t>
            </a:r>
            <a:r>
              <a:rPr lang="en-US" sz="2000" b="1" dirty="0"/>
              <a:t> </a:t>
            </a:r>
            <a:r>
              <a:rPr lang="en-US" sz="2000" b="1" baseline="30000" dirty="0">
                <a:solidFill>
                  <a:srgbClr val="00B050"/>
                </a:solidFill>
              </a:rPr>
              <a:t> </a:t>
            </a:r>
            <a:r>
              <a:rPr lang="en-US" sz="2000" dirty="0"/>
              <a:t>is called a </a:t>
            </a:r>
            <a:r>
              <a:rPr lang="en-US" sz="2000" i="1" dirty="0"/>
              <a:t>Pythagorean triple</a:t>
            </a:r>
            <a:r>
              <a:rPr lang="en-US" sz="20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E1867-FB2F-4117-B947-9986834DE43D}"/>
              </a:ext>
            </a:extLst>
          </p:cNvPr>
          <p:cNvSpPr txBox="1"/>
          <p:nvPr/>
        </p:nvSpPr>
        <p:spPr>
          <a:xfrm>
            <a:off x="524255" y="4286837"/>
            <a:ext cx="8095486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Fira Sans" panose="020B0604020202020204" charset="0"/>
                <a:cs typeface="Big Caslon Medium" panose="02000603090000020003" pitchFamily="2" charset="-79"/>
              </a:rPr>
              <a:t>Challenge: </a:t>
            </a:r>
            <a:r>
              <a:rPr lang="en-US" sz="3200" dirty="0">
                <a:latin typeface="Fira Sans" panose="020B0604020202020204" charset="0"/>
                <a:cs typeface="Big Caslon Medium" panose="02000603090000020003" pitchFamily="2" charset="-79"/>
              </a:rPr>
              <a:t>Find other Pythagorean Triples!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063536-A03C-431A-B588-FFA303DA8AE1}"/>
              </a:ext>
            </a:extLst>
          </p:cNvPr>
          <p:cNvGrpSpPr/>
          <p:nvPr/>
        </p:nvGrpSpPr>
        <p:grpSpPr>
          <a:xfrm>
            <a:off x="5986979" y="1608832"/>
            <a:ext cx="2929985" cy="2468254"/>
            <a:chOff x="2080005" y="2293236"/>
            <a:chExt cx="2929985" cy="2468254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B97F9872-23F8-4F92-8EBC-7C8143271072}"/>
                </a:ext>
              </a:extLst>
            </p:cNvPr>
            <p:cNvSpPr/>
            <p:nvPr/>
          </p:nvSpPr>
          <p:spPr>
            <a:xfrm>
              <a:off x="2415540" y="2293236"/>
              <a:ext cx="2594450" cy="1971403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6770FF-4A1C-41DE-8DAA-19C0B6EEBBC9}"/>
                </a:ext>
              </a:extLst>
            </p:cNvPr>
            <p:cNvSpPr txBox="1"/>
            <p:nvPr/>
          </p:nvSpPr>
          <p:spPr>
            <a:xfrm>
              <a:off x="2080005" y="3078882"/>
              <a:ext cx="327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Fira Sans" panose="020B0604020202020204" charset="0"/>
                </a:rPr>
                <a:t>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6D2CAE-411F-4C62-882C-54C83E4CEADF}"/>
                </a:ext>
              </a:extLst>
            </p:cNvPr>
            <p:cNvSpPr txBox="1"/>
            <p:nvPr/>
          </p:nvSpPr>
          <p:spPr>
            <a:xfrm>
              <a:off x="3242951" y="4361380"/>
              <a:ext cx="3276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Fira Sans" panose="020B0604020202020204" charset="0"/>
                </a:rPr>
                <a:t>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2BBE527-BD58-4436-B9CC-B020DD9A3101}"/>
                </a:ext>
              </a:extLst>
            </p:cNvPr>
            <p:cNvSpPr txBox="1"/>
            <p:nvPr/>
          </p:nvSpPr>
          <p:spPr>
            <a:xfrm>
              <a:off x="3612803" y="2911566"/>
              <a:ext cx="5044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Fira Sans" panose="020B0604020202020204" charset="0"/>
                </a:rPr>
                <a:t>10</a:t>
              </a:r>
            </a:p>
          </p:txBody>
        </p:sp>
      </p:grp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75C69D68-F5B7-4CFF-B2B4-76BB8CFFAB02}"/>
              </a:ext>
            </a:extLst>
          </p:cNvPr>
          <p:cNvSpPr/>
          <p:nvPr/>
        </p:nvSpPr>
        <p:spPr>
          <a:xfrm>
            <a:off x="2155027" y="1849221"/>
            <a:ext cx="3980330" cy="1578612"/>
          </a:xfrm>
          <a:prstGeom prst="rt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ira Sans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379620-B2D2-4150-9413-A5D026E96431}"/>
              </a:ext>
            </a:extLst>
          </p:cNvPr>
          <p:cNvSpPr txBox="1"/>
          <p:nvPr/>
        </p:nvSpPr>
        <p:spPr>
          <a:xfrm>
            <a:off x="1837910" y="2438472"/>
            <a:ext cx="327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ira Sans" panose="020B060402020202020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45E6F3-43F5-4E8C-8AA8-65716B98C37D}"/>
              </a:ext>
            </a:extLst>
          </p:cNvPr>
          <p:cNvSpPr txBox="1"/>
          <p:nvPr/>
        </p:nvSpPr>
        <p:spPr>
          <a:xfrm>
            <a:off x="3646082" y="3461846"/>
            <a:ext cx="499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ira Sans" panose="020B0604020202020204" charset="0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B7A92E-0368-4E67-97B9-8A3F83D827E2}"/>
              </a:ext>
            </a:extLst>
          </p:cNvPr>
          <p:cNvSpPr txBox="1"/>
          <p:nvPr/>
        </p:nvSpPr>
        <p:spPr>
          <a:xfrm>
            <a:off x="3785887" y="2160027"/>
            <a:ext cx="468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ira Sans" panose="020B0604020202020204" charset="0"/>
              </a:rPr>
              <a:t>13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2DD479-5E24-4FC6-B4EF-ECA57B110EAF}"/>
              </a:ext>
            </a:extLst>
          </p:cNvPr>
          <p:cNvGrpSpPr/>
          <p:nvPr/>
        </p:nvGrpSpPr>
        <p:grpSpPr>
          <a:xfrm>
            <a:off x="181833" y="2125560"/>
            <a:ext cx="1748199" cy="1536870"/>
            <a:chOff x="1829435" y="2293236"/>
            <a:chExt cx="3180555" cy="2796078"/>
          </a:xfrm>
        </p:grpSpPr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id="{7D53B2AA-8614-416D-87DB-BE8CC6B16FFF}"/>
                </a:ext>
              </a:extLst>
            </p:cNvPr>
            <p:cNvSpPr/>
            <p:nvPr/>
          </p:nvSpPr>
          <p:spPr>
            <a:xfrm>
              <a:off x="2415540" y="2293236"/>
              <a:ext cx="2594450" cy="1971403"/>
            </a:xfrm>
            <a:prstGeom prst="rtTriangl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FDE562-58FD-4F66-B9D3-33558FF1303A}"/>
                </a:ext>
              </a:extLst>
            </p:cNvPr>
            <p:cNvSpPr txBox="1"/>
            <p:nvPr/>
          </p:nvSpPr>
          <p:spPr>
            <a:xfrm>
              <a:off x="1829435" y="3021169"/>
              <a:ext cx="451229" cy="7279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Fira Sans" panose="020B0604020202020204" charset="0"/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97A280-49C6-4913-AD97-ACD86CEBB2F9}"/>
                </a:ext>
              </a:extLst>
            </p:cNvPr>
            <p:cNvSpPr txBox="1"/>
            <p:nvPr/>
          </p:nvSpPr>
          <p:spPr>
            <a:xfrm>
              <a:off x="3242951" y="4361381"/>
              <a:ext cx="327660" cy="7279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Fira Sans" panose="020B0604020202020204" charset="0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72FAA2-A707-49FA-A5B7-24C05490E67A}"/>
                </a:ext>
              </a:extLst>
            </p:cNvPr>
            <p:cNvSpPr txBox="1"/>
            <p:nvPr/>
          </p:nvSpPr>
          <p:spPr>
            <a:xfrm>
              <a:off x="3516897" y="2578385"/>
              <a:ext cx="504432" cy="727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Fira Sans" panose="020B060402020202020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367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"/>
          <p:cNvSpPr txBox="1">
            <a:spLocks noGrp="1"/>
          </p:cNvSpPr>
          <p:nvPr>
            <p:ph type="body" idx="4294967295"/>
          </p:nvPr>
        </p:nvSpPr>
        <p:spPr>
          <a:xfrm>
            <a:off x="311700" y="215153"/>
            <a:ext cx="8520600" cy="43640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Aft>
                <a:spcPts val="1600"/>
              </a:spcAft>
              <a:buNone/>
            </a:pPr>
            <a:endParaRPr lang="en" sz="4400" dirty="0"/>
          </a:p>
          <a:p>
            <a:pPr marL="0" lvl="0" indent="0" algn="ctr">
              <a:spcAft>
                <a:spcPts val="1600"/>
              </a:spcAft>
              <a:buNone/>
            </a:pPr>
            <a:endParaRPr lang="en" sz="4400" dirty="0"/>
          </a:p>
          <a:p>
            <a:pPr marL="0" lvl="0" indent="0" algn="ctr">
              <a:spcAft>
                <a:spcPts val="1600"/>
              </a:spcAft>
              <a:buNone/>
            </a:pPr>
            <a:r>
              <a:rPr lang="en" sz="4400" dirty="0"/>
              <a:t>Thank you!</a:t>
            </a:r>
            <a:endParaRPr sz="4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258E-F0B4-485F-8B89-886E6B152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of Parallelogram</a:t>
            </a:r>
          </a:p>
        </p:txBody>
      </p:sp>
      <p:sp>
        <p:nvSpPr>
          <p:cNvPr id="4" name="Google Shape;68;p14">
            <a:extLst>
              <a:ext uri="{FF2B5EF4-FFF2-40B4-BE49-F238E27FC236}">
                <a16:creationId xmlns:a16="http://schemas.microsoft.com/office/drawing/2014/main" id="{06425843-9A4F-4E08-ACAA-7B6C66F272D0}"/>
              </a:ext>
            </a:extLst>
          </p:cNvPr>
          <p:cNvSpPr txBox="1">
            <a:spLocks/>
          </p:cNvSpPr>
          <p:nvPr/>
        </p:nvSpPr>
        <p:spPr>
          <a:xfrm>
            <a:off x="706935" y="1225225"/>
            <a:ext cx="7576006" cy="117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ira Sans"/>
              <a:buChar char="●"/>
              <a:defRPr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●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Fira Sans"/>
              <a:buChar char="○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Fira Sans"/>
              <a:buChar char="■"/>
              <a:defRPr sz="14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1600"/>
              </a:spcAft>
              <a:buNone/>
            </a:pPr>
            <a:r>
              <a:rPr lang="en-US" dirty="0"/>
              <a:t>Area (parallelogram) = base x height</a:t>
            </a:r>
          </a:p>
          <a:p>
            <a:pPr marL="0" indent="0">
              <a:spcBef>
                <a:spcPts val="200"/>
              </a:spcBef>
              <a:spcAft>
                <a:spcPts val="1600"/>
              </a:spcAft>
              <a:buNone/>
            </a:pPr>
            <a:r>
              <a:rPr lang="en-US" dirty="0"/>
              <a:t>What is the area of the parallelogram below?</a:t>
            </a: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A5009335-9C7B-44B7-9A02-193E442A0D8C}"/>
              </a:ext>
            </a:extLst>
          </p:cNvPr>
          <p:cNvSpPr/>
          <p:nvPr/>
        </p:nvSpPr>
        <p:spPr>
          <a:xfrm>
            <a:off x="2407920" y="2950535"/>
            <a:ext cx="1546860" cy="967740"/>
          </a:xfrm>
          <a:prstGeom prst="parallelogram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E7764C-249B-4A7A-9D33-0239BB4664E0}"/>
              </a:ext>
            </a:extLst>
          </p:cNvPr>
          <p:cNvSpPr txBox="1"/>
          <p:nvPr/>
        </p:nvSpPr>
        <p:spPr>
          <a:xfrm flipH="1">
            <a:off x="2799520" y="4014791"/>
            <a:ext cx="6019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Fira Sans" panose="020B0604020202020204" charset="0"/>
              </a:rPr>
              <a:t>base</a:t>
            </a:r>
            <a:endParaRPr lang="en-US" dirty="0">
              <a:latin typeface="Fira Sans" panose="020B060402020202020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850BB6-CBDC-4F25-84C7-C024EBBE64F5}"/>
              </a:ext>
            </a:extLst>
          </p:cNvPr>
          <p:cNvCxnSpPr/>
          <p:nvPr/>
        </p:nvCxnSpPr>
        <p:spPr>
          <a:xfrm>
            <a:off x="4373880" y="2950535"/>
            <a:ext cx="0" cy="96774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D540CC-CD78-46C7-A8C0-90A34A43F771}"/>
              </a:ext>
            </a:extLst>
          </p:cNvPr>
          <p:cNvSpPr txBox="1"/>
          <p:nvPr/>
        </p:nvSpPr>
        <p:spPr>
          <a:xfrm rot="5400000" flipH="1">
            <a:off x="4299330" y="3326240"/>
            <a:ext cx="8762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ira Sans" panose="020B0604020202020204" charset="0"/>
              </a:rPr>
              <a:t>height</a:t>
            </a:r>
          </a:p>
        </p:txBody>
      </p:sp>
    </p:spTree>
    <p:extLst>
      <p:ext uri="{BB962C8B-B14F-4D97-AF65-F5344CB8AC3E}">
        <p14:creationId xmlns:p14="http://schemas.microsoft.com/office/powerpoint/2010/main" val="3188107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4258E-F0B4-485F-8B89-886E6B152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Google Shape;68;p14">
                <a:extLst>
                  <a:ext uri="{FF2B5EF4-FFF2-40B4-BE49-F238E27FC236}">
                    <a16:creationId xmlns:a16="http://schemas.microsoft.com/office/drawing/2014/main" id="{06425843-9A4F-4E08-ACAA-7B6C66F272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3035" y="1225224"/>
                <a:ext cx="7529905" cy="14795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Fira Sans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Fira Sans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Fira Sans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Fira Sans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Fira Sans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Fira Sans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Fira Sans"/>
                  <a:buChar char="●"/>
                  <a:defRPr sz="1400" b="0" i="0" u="none" strike="noStrike" cap="none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Fira Sans"/>
                  <a:buChar char="○"/>
                  <a:defRPr sz="1400" b="0" i="0" u="none" strike="noStrike" cap="none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1"/>
                  </a:buClr>
                  <a:buSzPts val="1400"/>
                  <a:buFont typeface="Fira Sans"/>
                  <a:buChar char="■"/>
                  <a:defRPr sz="1400" b="0" i="0" u="none" strike="noStrike" cap="none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defRPr>
                </a:lvl9pPr>
              </a:lstStyle>
              <a:p>
                <a:pPr marL="0" indent="0">
                  <a:spcBef>
                    <a:spcPts val="200"/>
                  </a:spcBef>
                  <a:spcAft>
                    <a:spcPts val="1600"/>
                  </a:spcAft>
                  <a:buNone/>
                </a:pPr>
                <a:r>
                  <a:rPr lang="en-US" dirty="0"/>
                  <a:t>Area (triangle)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base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height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spcBef>
                    <a:spcPts val="200"/>
                  </a:spcBef>
                  <a:spcAft>
                    <a:spcPts val="1600"/>
                  </a:spcAft>
                  <a:buNone/>
                </a:pPr>
                <a:r>
                  <a:rPr lang="en-US" dirty="0"/>
                  <a:t>What is the area of the triangle below?</a:t>
                </a:r>
              </a:p>
            </p:txBody>
          </p:sp>
        </mc:Choice>
        <mc:Fallback>
          <p:sp>
            <p:nvSpPr>
              <p:cNvPr id="4" name="Google Shape;68;p14">
                <a:extLst>
                  <a:ext uri="{FF2B5EF4-FFF2-40B4-BE49-F238E27FC236}">
                    <a16:creationId xmlns:a16="http://schemas.microsoft.com/office/drawing/2014/main" id="{06425843-9A4F-4E08-ACAA-7B6C66F27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35" y="1225224"/>
                <a:ext cx="7529905" cy="1479556"/>
              </a:xfrm>
              <a:prstGeom prst="rect">
                <a:avLst/>
              </a:prstGeom>
              <a:blipFill>
                <a:blip r:embed="rId2"/>
                <a:stretch>
                  <a:fillRect l="-7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3E7764C-249B-4A7A-9D33-0239BB4664E0}"/>
              </a:ext>
            </a:extLst>
          </p:cNvPr>
          <p:cNvSpPr txBox="1"/>
          <p:nvPr/>
        </p:nvSpPr>
        <p:spPr>
          <a:xfrm flipH="1">
            <a:off x="2885916" y="3970388"/>
            <a:ext cx="6019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ira Sans" panose="020B0604020202020204" charset="0"/>
              </a:rPr>
              <a:t>base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850BB6-CBDC-4F25-84C7-C024EBBE64F5}"/>
              </a:ext>
            </a:extLst>
          </p:cNvPr>
          <p:cNvCxnSpPr/>
          <p:nvPr/>
        </p:nvCxnSpPr>
        <p:spPr>
          <a:xfrm>
            <a:off x="4404617" y="2950536"/>
            <a:ext cx="0" cy="96774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D540CC-CD78-46C7-A8C0-90A34A43F771}"/>
              </a:ext>
            </a:extLst>
          </p:cNvPr>
          <p:cNvSpPr txBox="1"/>
          <p:nvPr/>
        </p:nvSpPr>
        <p:spPr>
          <a:xfrm rot="5400000" flipH="1">
            <a:off x="4274019" y="3280517"/>
            <a:ext cx="7957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ira Sans" panose="020B0604020202020204" charset="0"/>
              </a:rPr>
              <a:t>height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88EC97D-AB72-4054-8E06-A79E38005D05}"/>
              </a:ext>
            </a:extLst>
          </p:cNvPr>
          <p:cNvSpPr/>
          <p:nvPr/>
        </p:nvSpPr>
        <p:spPr>
          <a:xfrm>
            <a:off x="2438658" y="2950536"/>
            <a:ext cx="1287778" cy="967740"/>
          </a:xfrm>
          <a:prstGeom prst="triangle">
            <a:avLst>
              <a:gd name="adj" fmla="val 7906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0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E624-3B89-4301-AB8F-B33B8EEE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of a square?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24E788-1DBD-4699-B879-628DA116E7B7}"/>
              </a:ext>
            </a:extLst>
          </p:cNvPr>
          <p:cNvSpPr/>
          <p:nvPr/>
        </p:nvSpPr>
        <p:spPr>
          <a:xfrm>
            <a:off x="2735249" y="2644140"/>
            <a:ext cx="1631011" cy="1615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00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4294967295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" sz="2200" dirty="0">
                <a:solidFill>
                  <a:srgbClr val="000000"/>
                </a:solidFill>
              </a:rPr>
              <a:t>Square of a number</a:t>
            </a:r>
            <a:endParaRPr sz="2200" dirty="0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" sz="2200" dirty="0">
                <a:solidFill>
                  <a:srgbClr val="000000"/>
                </a:solidFill>
              </a:rPr>
              <a:t>Right Triangle</a:t>
            </a:r>
            <a:endParaRPr sz="2200" dirty="0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lang="en" sz="2200" dirty="0">
                <a:solidFill>
                  <a:srgbClr val="000000"/>
                </a:solidFill>
              </a:rPr>
              <a:t>Pythagorean Theorem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2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Square of a Number</a:t>
            </a: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4294967295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effectLst>
            <a:reflection dist="38100" dir="5400000" fadeDir="5400012" sy="-100000" algn="bl" rotWithShape="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Definition: </a:t>
            </a:r>
            <a:r>
              <a:rPr lang="en" sz="2000" dirty="0"/>
              <a:t>The </a:t>
            </a:r>
            <a:r>
              <a:rPr lang="en" sz="2000" i="1" dirty="0"/>
              <a:t>square </a:t>
            </a:r>
            <a:r>
              <a:rPr lang="en" sz="2000" dirty="0"/>
              <a:t>of a number </a:t>
            </a:r>
            <a:r>
              <a:rPr lang="en" sz="2000" i="1" dirty="0"/>
              <a:t>n</a:t>
            </a:r>
            <a:r>
              <a:rPr lang="en" sz="2000" dirty="0"/>
              <a:t> is </a:t>
            </a:r>
            <a:r>
              <a:rPr lang="en" sz="2000" i="1" dirty="0"/>
              <a:t>n</a:t>
            </a:r>
            <a:r>
              <a:rPr lang="en" sz="2000" dirty="0"/>
              <a:t>×</a:t>
            </a:r>
            <a:r>
              <a:rPr lang="en" sz="2000" i="1" dirty="0"/>
              <a:t>n</a:t>
            </a:r>
            <a:r>
              <a:rPr lang="en" sz="2000" dirty="0"/>
              <a:t>, denoted by </a:t>
            </a:r>
            <a:r>
              <a:rPr lang="en" sz="2000" i="1" dirty="0"/>
              <a:t>n</a:t>
            </a:r>
            <a:r>
              <a:rPr lang="en" sz="2000" baseline="30000" dirty="0"/>
              <a:t>2</a:t>
            </a:r>
            <a:r>
              <a:rPr lang="en" sz="2000" dirty="0"/>
              <a:t>.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/>
              <a:t>We may also say </a:t>
            </a:r>
            <a:r>
              <a:rPr lang="en" sz="2000" i="1" dirty="0"/>
              <a:t>n squared</a:t>
            </a:r>
            <a:r>
              <a:rPr lang="en" sz="2000" dirty="0"/>
              <a:t> for the square of </a:t>
            </a:r>
            <a:r>
              <a:rPr lang="en" sz="2000" i="1" dirty="0"/>
              <a:t>n</a:t>
            </a:r>
            <a:r>
              <a:rPr lang="en" sz="2000" dirty="0"/>
              <a:t>.</a:t>
            </a:r>
            <a:endParaRPr sz="20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/>
              <a:t>Example:</a:t>
            </a:r>
            <a:r>
              <a:rPr lang="en" sz="2000" dirty="0"/>
              <a:t> </a:t>
            </a:r>
            <a:endParaRPr sz="2000" dirty="0"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/>
              <a:t>The square of 3 is 3</a:t>
            </a:r>
            <a:r>
              <a:rPr lang="en" sz="2000" baseline="30000" dirty="0"/>
              <a:t>2</a:t>
            </a:r>
            <a:r>
              <a:rPr lang="en" sz="2000" dirty="0"/>
              <a:t> = 3×3 = 9.</a:t>
            </a:r>
            <a:endParaRPr sz="2000" dirty="0"/>
          </a:p>
          <a:p>
            <a:pPr marL="0" lvl="0" indent="45720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 dirty="0"/>
              <a:t>The square of 4 is 4</a:t>
            </a:r>
            <a:r>
              <a:rPr lang="en" sz="2000" baseline="30000" dirty="0"/>
              <a:t>2</a:t>
            </a:r>
            <a:r>
              <a:rPr lang="en" sz="2000" dirty="0"/>
              <a:t> = 4×4 = 16</a:t>
            </a:r>
            <a:endParaRPr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Practice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4294967295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6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" sz="2000" dirty="0"/>
              <a:t>What is the square of 5?</a:t>
            </a:r>
            <a:endParaRPr sz="2000" dirty="0"/>
          </a:p>
          <a:p>
            <a:pPr lvl="0" algn="l" rtl="0">
              <a:spcBef>
                <a:spcPts val="6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" sz="2000" dirty="0"/>
              <a:t>What is the square of 6?</a:t>
            </a:r>
            <a:endParaRPr sz="2000" dirty="0"/>
          </a:p>
          <a:p>
            <a:pPr lvl="0" algn="l" rtl="0">
              <a:spcBef>
                <a:spcPts val="600"/>
              </a:spcBef>
              <a:spcAft>
                <a:spcPts val="0"/>
              </a:spcAft>
              <a:buSzPts val="1800"/>
              <a:buFont typeface="+mj-lt"/>
              <a:buAutoNum type="arabicPeriod"/>
            </a:pPr>
            <a:r>
              <a:rPr lang="en" sz="2000" dirty="0"/>
              <a:t>How do you read the mathematical sentence below?</a:t>
            </a:r>
            <a:endParaRPr sz="2000" dirty="0"/>
          </a:p>
          <a:p>
            <a:pPr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dirty="0"/>
              <a:t>7</a:t>
            </a:r>
            <a:r>
              <a:rPr lang="en" sz="2000" baseline="30000" dirty="0"/>
              <a:t>2</a:t>
            </a:r>
            <a:r>
              <a:rPr lang="en" sz="2000" dirty="0"/>
              <a:t> = 49</a:t>
            </a:r>
            <a:endParaRPr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4A1F9-32E8-43E4-B5CE-81624D77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F3C12-BAF5-4AA2-93BB-8ADBF3676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600"/>
              </a:spcBef>
              <a:buSzPts val="1800"/>
              <a:buFont typeface="+mj-lt"/>
              <a:buAutoNum type="arabicPeriod"/>
            </a:pPr>
            <a:r>
              <a:rPr lang="en-US" sz="2000" dirty="0"/>
              <a:t>Why do you think that </a:t>
            </a:r>
            <a:r>
              <a:rPr lang="en-US" sz="2000" i="1" dirty="0" err="1"/>
              <a:t>n</a:t>
            </a:r>
            <a:r>
              <a:rPr lang="en-US" sz="2000" dirty="0" err="1"/>
              <a:t>×</a:t>
            </a:r>
            <a:r>
              <a:rPr lang="en-US" sz="2000" i="1" dirty="0" err="1"/>
              <a:t>n</a:t>
            </a:r>
            <a:r>
              <a:rPr lang="en-US" sz="2000" dirty="0"/>
              <a:t> is called the square of </a:t>
            </a:r>
            <a:r>
              <a:rPr lang="en-US" sz="2000" i="1" dirty="0"/>
              <a:t>n</a:t>
            </a:r>
            <a:r>
              <a:rPr lang="en-US" sz="2000" dirty="0"/>
              <a:t>?</a:t>
            </a:r>
          </a:p>
          <a:p>
            <a:pPr lvl="0">
              <a:spcBef>
                <a:spcPts val="600"/>
              </a:spcBef>
              <a:buSzPts val="1800"/>
              <a:buFont typeface="+mj-lt"/>
              <a:buAutoNum type="arabicPeriod"/>
            </a:pPr>
            <a:r>
              <a:rPr lang="en-US" sz="2000" dirty="0"/>
              <a:t>What do you think that </a:t>
            </a:r>
            <a:r>
              <a:rPr lang="en-US" sz="2000" i="1" dirty="0" err="1"/>
              <a:t>n</a:t>
            </a:r>
            <a:r>
              <a:rPr lang="en-US" sz="2000" dirty="0" err="1"/>
              <a:t>×</a:t>
            </a:r>
            <a:r>
              <a:rPr lang="en-US" sz="2000" i="1" dirty="0" err="1"/>
              <a:t>n</a:t>
            </a:r>
            <a:r>
              <a:rPr lang="en-US" sz="2000" dirty="0" err="1"/>
              <a:t>×</a:t>
            </a:r>
            <a:r>
              <a:rPr lang="en-US" sz="2000" i="1" dirty="0" err="1"/>
              <a:t>n</a:t>
            </a:r>
            <a:r>
              <a:rPr lang="en-US" sz="2000" dirty="0"/>
              <a:t> is called?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34801"/>
      </p:ext>
    </p:extLst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798</Words>
  <Application>Microsoft Office PowerPoint</Application>
  <PresentationFormat>On-screen Show (16:9)</PresentationFormat>
  <Paragraphs>147</Paragraphs>
  <Slides>29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Fira Sans</vt:lpstr>
      <vt:lpstr>Economica</vt:lpstr>
      <vt:lpstr>Cambria Math</vt:lpstr>
      <vt:lpstr>Luxe</vt:lpstr>
      <vt:lpstr>Pythagorean Theorem</vt:lpstr>
      <vt:lpstr>Area of rectangle</vt:lpstr>
      <vt:lpstr>Area of Parallelogram</vt:lpstr>
      <vt:lpstr>Triangle</vt:lpstr>
      <vt:lpstr>Area of a square?</vt:lpstr>
      <vt:lpstr>Outline</vt:lpstr>
      <vt:lpstr>Square of a Number</vt:lpstr>
      <vt:lpstr>Practice</vt:lpstr>
      <vt:lpstr>Questions:</vt:lpstr>
      <vt:lpstr>Right Angle</vt:lpstr>
      <vt:lpstr>Right Triangle</vt:lpstr>
      <vt:lpstr>Practice</vt:lpstr>
      <vt:lpstr>Theorem</vt:lpstr>
      <vt:lpstr>Axioms</vt:lpstr>
      <vt:lpstr>Pythagorean Theorem</vt:lpstr>
      <vt:lpstr>How old is this theorem?</vt:lpstr>
      <vt:lpstr>What does the theorem mean?</vt:lpstr>
      <vt:lpstr>How is it used in practice?</vt:lpstr>
      <vt:lpstr>Proof Idea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Details … </vt:lpstr>
      <vt:lpstr>Practice</vt:lpstr>
      <vt:lpstr>Practice</vt:lpstr>
      <vt:lpstr>Pythagorean Triples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Pythagorean Theorem</dc:title>
  <cp:lastModifiedBy>Nora Evans</cp:lastModifiedBy>
  <cp:revision>93</cp:revision>
  <dcterms:modified xsi:type="dcterms:W3CDTF">2020-05-05T02:39:14Z</dcterms:modified>
</cp:coreProperties>
</file>